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4"/>
    <p:sldMasterId id="2147483672" r:id="rId5"/>
    <p:sldMasterId id="2147483660" r:id="rId6"/>
  </p:sldMasterIdLst>
  <p:notesMasterIdLst>
    <p:notesMasterId r:id="rId49"/>
  </p:notesMasterIdLst>
  <p:sldIdLst>
    <p:sldId id="559" r:id="rId7"/>
    <p:sldId id="560" r:id="rId8"/>
    <p:sldId id="277" r:id="rId9"/>
    <p:sldId id="487" r:id="rId10"/>
    <p:sldId id="486" r:id="rId11"/>
    <p:sldId id="296" r:id="rId12"/>
    <p:sldId id="489" r:id="rId13"/>
    <p:sldId id="458" r:id="rId14"/>
    <p:sldId id="318" r:id="rId15"/>
    <p:sldId id="432" r:id="rId16"/>
    <p:sldId id="494" r:id="rId17"/>
    <p:sldId id="267" r:id="rId18"/>
    <p:sldId id="561" r:id="rId19"/>
    <p:sldId id="293" r:id="rId20"/>
    <p:sldId id="268" r:id="rId21"/>
    <p:sldId id="562" r:id="rId22"/>
    <p:sldId id="563" r:id="rId23"/>
    <p:sldId id="543" r:id="rId24"/>
    <p:sldId id="298" r:id="rId25"/>
    <p:sldId id="493" r:id="rId26"/>
    <p:sldId id="492" r:id="rId27"/>
    <p:sldId id="495" r:id="rId28"/>
    <p:sldId id="496" r:id="rId29"/>
    <p:sldId id="503" r:id="rId30"/>
    <p:sldId id="291" r:id="rId31"/>
    <p:sldId id="259" r:id="rId32"/>
    <p:sldId id="260" r:id="rId33"/>
    <p:sldId id="261" r:id="rId34"/>
    <p:sldId id="262" r:id="rId35"/>
    <p:sldId id="263" r:id="rId36"/>
    <p:sldId id="551" r:id="rId37"/>
    <p:sldId id="552" r:id="rId38"/>
    <p:sldId id="553" r:id="rId39"/>
    <p:sldId id="554" r:id="rId40"/>
    <p:sldId id="555" r:id="rId41"/>
    <p:sldId id="556" r:id="rId42"/>
    <p:sldId id="557" r:id="rId43"/>
    <p:sldId id="558" r:id="rId44"/>
    <p:sldId id="499" r:id="rId45"/>
    <p:sldId id="501" r:id="rId46"/>
    <p:sldId id="502" r:id="rId47"/>
    <p:sldId id="539" r:id="rId48"/>
  </p:sldIdLst>
  <p:sldSz cx="12192000" cy="6858000"/>
  <p:notesSz cx="6858000" cy="9144000"/>
  <p:defaultTextStyle>
    <a:defPPr>
      <a:defRPr lang="nl-B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D9DC"/>
    <a:srgbClr val="99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502" autoAdjust="0"/>
    <p:restoredTop sz="95761"/>
  </p:normalViewPr>
  <p:slideViewPr>
    <p:cSldViewPr snapToGrid="0">
      <p:cViewPr varScale="1">
        <p:scale>
          <a:sx n="78" d="100"/>
          <a:sy n="78" d="100"/>
        </p:scale>
        <p:origin x="102" y="18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presProps" Target="presProp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10" Type="http://schemas.openxmlformats.org/officeDocument/2006/relationships/slide" Target="slides/slide4.xml"/><Relationship Id="rId19" Type="http://schemas.openxmlformats.org/officeDocument/2006/relationships/slide" Target="slides/slide13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8" Type="http://schemas.openxmlformats.org/officeDocument/2006/relationships/slide" Target="slides/slide2.xml"/><Relationship Id="rId51" Type="http://schemas.openxmlformats.org/officeDocument/2006/relationships/viewProps" Target="view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koptekst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3" name="Tijdelijke aanduiding voo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80B08EC-A42A-43C3-B442-88D08BB60B55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4" name="Tijdelijke aanduiding voor dia-afbeelding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nl-BE"/>
          </a:p>
        </p:txBody>
      </p:sp>
      <p:sp>
        <p:nvSpPr>
          <p:cNvPr id="5" name="Tijdelijke aanduiding voor notiti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6" name="Tijdelijke aanduiding voor voetteks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nl-BE"/>
          </a:p>
        </p:txBody>
      </p:sp>
      <p:sp>
        <p:nvSpPr>
          <p:cNvPr id="7" name="Tijdelijke aanduiding voor dia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A1C16D-8483-4E5F-A7D5-91F8FA14C929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6700404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ia-afbeelding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Tijdelijke aanduiding voor notiti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nl-BE" dirty="0"/>
          </a:p>
        </p:txBody>
      </p:sp>
      <p:sp>
        <p:nvSpPr>
          <p:cNvPr id="4" name="Tijdelijke aanduiding voor dia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F4A820A-B8C6-4324-8113-EFDB505FFB5E}" type="slidenum">
              <a:rPr kumimoji="0" lang="nl-BE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nl-BE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207171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03504" y="770467"/>
            <a:ext cx="10782300" cy="3352800"/>
          </a:xfrm>
        </p:spPr>
        <p:txBody>
          <a:bodyPr anchor="b">
            <a:noAutofit/>
          </a:bodyPr>
          <a:lstStyle>
            <a:lvl1pPr algn="l">
              <a:lnSpc>
                <a:spcPct val="80000"/>
              </a:lnSpc>
              <a:defRPr sz="8800" spc="-120" baseline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67512" y="4206876"/>
            <a:ext cx="9228201" cy="1645920"/>
          </a:xfrm>
        </p:spPr>
        <p:txBody>
          <a:bodyPr>
            <a:normAutofit/>
          </a:bodyPr>
          <a:lstStyle>
            <a:lvl1pPr marL="0" indent="0" algn="l">
              <a:buNone/>
              <a:defRPr sz="3200">
                <a:solidFill>
                  <a:srgbClr val="262626"/>
                </a:solidFill>
                <a:latin typeface="+mj-lt"/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nl-NL"/>
              <a:t>Klikken om de ondertitelstijl van het model te bewerken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7738847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59649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43950" y="695325"/>
            <a:ext cx="2628900" cy="4800600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71525" y="714375"/>
            <a:ext cx="7734300" cy="5400675"/>
          </a:xfrm>
        </p:spPr>
        <p:txBody>
          <a:bodyPr vert="eaVert"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2214606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99816EB-DA3B-46A9-A188-154404C39C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D40B8302-E344-477B-8AFD-CB0B5BC26A7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nl-NL"/>
              <a:t>Klikken om de ondertitelstijl van het model te bewerken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6324EC0-555C-4E23-9534-B4CB2AE240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AD6E9FE-5630-4C2C-890D-52D7B89C99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7C4F6AA9-751E-4E9F-AF63-2EBF386587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18046961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C6FEDF5-CA42-46D9-ADD9-6F0A935D41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5DAA67-6293-4FCB-827B-219AA8F539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4F6C58AE-5287-4D91-B43C-2B46AA341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EBDAF62-6485-47D5-994A-E48563DB60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5D3E118A-F67F-4EF4-92FE-045955E0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9328432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E200AAF-2BC8-435B-B596-9DC1253E59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F2F31C60-6347-48F2-A4B4-D57B5D9BCB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BD9E9C5-0BB3-4F3C-A449-7D2F11E9C5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DF07C0B1-CBCD-4CC5-A28A-63738557AE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4D6C2854-59A8-4926-AFB1-20E3152348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4892427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5C1DBF-0119-475E-A19C-03354AEB4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3816523F-B507-48E1-960A-E2C9BF34E5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8815BC9C-82F4-4201-9F63-57A955393B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D6B94994-0675-4EFF-A17B-0ABF410A9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465E2279-2DDE-479E-98D1-8CB3366C96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F013245B-92BB-4259-AD66-BCD6A9DBD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60929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91F61E-C1C3-45E6-BD15-675A8087A5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EC60D6FE-B944-4A09-A230-F8E797C4A3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4" name="Tijdelijke aanduiding voor inhoud 3">
            <a:extLst>
              <a:ext uri="{FF2B5EF4-FFF2-40B4-BE49-F238E27FC236}">
                <a16:creationId xmlns:a16="http://schemas.microsoft.com/office/drawing/2014/main" id="{1B75E2EA-6F55-42F9-8FBD-3CC656CC7A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5" name="Tijdelijke aanduiding voor tekst 4">
            <a:extLst>
              <a:ext uri="{FF2B5EF4-FFF2-40B4-BE49-F238E27FC236}">
                <a16:creationId xmlns:a16="http://schemas.microsoft.com/office/drawing/2014/main" id="{4639B6CD-2305-4A0B-9ABB-3E5991333A0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6" name="Tijdelijke aanduiding voor inhoud 5">
            <a:extLst>
              <a:ext uri="{FF2B5EF4-FFF2-40B4-BE49-F238E27FC236}">
                <a16:creationId xmlns:a16="http://schemas.microsoft.com/office/drawing/2014/main" id="{4B77821E-B97C-4CD6-AF1B-DBE3B66F2A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7" name="Tijdelijke aanduiding voor datum 6">
            <a:extLst>
              <a:ext uri="{FF2B5EF4-FFF2-40B4-BE49-F238E27FC236}">
                <a16:creationId xmlns:a16="http://schemas.microsoft.com/office/drawing/2014/main" id="{1D55B69F-51C8-42BB-9A44-45AB9631E1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8" name="Tijdelijke aanduiding voor voettekst 7">
            <a:extLst>
              <a:ext uri="{FF2B5EF4-FFF2-40B4-BE49-F238E27FC236}">
                <a16:creationId xmlns:a16="http://schemas.microsoft.com/office/drawing/2014/main" id="{612CE37B-5BAD-48B7-BE89-6598C6E5C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Tijdelijke aanduiding voor dianummer 8">
            <a:extLst>
              <a:ext uri="{FF2B5EF4-FFF2-40B4-BE49-F238E27FC236}">
                <a16:creationId xmlns:a16="http://schemas.microsoft.com/office/drawing/2014/main" id="{AF1D9CF7-F149-4293-A504-5E08D39B6B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88517638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0E05E9B-D6D1-4FA4-BB3B-B7EA8E789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datum 2">
            <a:extLst>
              <a:ext uri="{FF2B5EF4-FFF2-40B4-BE49-F238E27FC236}">
                <a16:creationId xmlns:a16="http://schemas.microsoft.com/office/drawing/2014/main" id="{9CACF7AC-7A8E-4AD1-90A0-FC86C965F2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4" name="Tijdelijke aanduiding voor voettekst 3">
            <a:extLst>
              <a:ext uri="{FF2B5EF4-FFF2-40B4-BE49-F238E27FC236}">
                <a16:creationId xmlns:a16="http://schemas.microsoft.com/office/drawing/2014/main" id="{00BF0523-9657-47AE-B68F-AC2C5A8E4F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Tijdelijke aanduiding voor dianummer 4">
            <a:extLst>
              <a:ext uri="{FF2B5EF4-FFF2-40B4-BE49-F238E27FC236}">
                <a16:creationId xmlns:a16="http://schemas.microsoft.com/office/drawing/2014/main" id="{25537366-2E70-4B6D-AB77-285CFCD7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8665095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datum 1">
            <a:extLst>
              <a:ext uri="{FF2B5EF4-FFF2-40B4-BE49-F238E27FC236}">
                <a16:creationId xmlns:a16="http://schemas.microsoft.com/office/drawing/2014/main" id="{79F2CBDA-FDB4-4645-9C9B-459C0C425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3" name="Tijdelijke aanduiding voor voettekst 2">
            <a:extLst>
              <a:ext uri="{FF2B5EF4-FFF2-40B4-BE49-F238E27FC236}">
                <a16:creationId xmlns:a16="http://schemas.microsoft.com/office/drawing/2014/main" id="{72A85C4C-12FA-450C-BBFF-D60ACC2A11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Tijdelijke aanduiding voor dianummer 3">
            <a:extLst>
              <a:ext uri="{FF2B5EF4-FFF2-40B4-BE49-F238E27FC236}">
                <a16:creationId xmlns:a16="http://schemas.microsoft.com/office/drawing/2014/main" id="{03D33A72-F27E-4981-9C73-5A238EACB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50397903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2FCE7D-DC93-4B5E-8D7E-9779B28893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15366F-809A-48F6-AB91-61D999D0201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340A0C9E-34BA-4FB9-B147-4F4E26E58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E7ED1FE0-3F88-4372-9CF4-BC357C50B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3118C5AF-1D64-407B-9F76-E04C12EFE1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7DD9C86F-D69E-475F-8DDA-184A13DCC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5320209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62424738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CD2DEC-8292-4E88-A286-344C1E243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afbeelding 2">
            <a:extLst>
              <a:ext uri="{FF2B5EF4-FFF2-40B4-BE49-F238E27FC236}">
                <a16:creationId xmlns:a16="http://schemas.microsoft.com/office/drawing/2014/main" id="{42AE8F24-1240-4EC1-BA44-A657CFB4CDB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nl-BE"/>
          </a:p>
        </p:txBody>
      </p:sp>
      <p:sp>
        <p:nvSpPr>
          <p:cNvPr id="4" name="Tijdelijke aanduiding voor tekst 3">
            <a:extLst>
              <a:ext uri="{FF2B5EF4-FFF2-40B4-BE49-F238E27FC236}">
                <a16:creationId xmlns:a16="http://schemas.microsoft.com/office/drawing/2014/main" id="{435C0812-3E24-4786-A026-53BFC50891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nl-NL"/>
              <a:t>Tekststijl van het model bewerken</a:t>
            </a:r>
          </a:p>
        </p:txBody>
      </p:sp>
      <p:sp>
        <p:nvSpPr>
          <p:cNvPr id="5" name="Tijdelijke aanduiding voor datum 4">
            <a:extLst>
              <a:ext uri="{FF2B5EF4-FFF2-40B4-BE49-F238E27FC236}">
                <a16:creationId xmlns:a16="http://schemas.microsoft.com/office/drawing/2014/main" id="{394A6D06-B390-475B-8DB3-97EAB3168E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6" name="Tijdelijke aanduiding voor voettekst 5">
            <a:extLst>
              <a:ext uri="{FF2B5EF4-FFF2-40B4-BE49-F238E27FC236}">
                <a16:creationId xmlns:a16="http://schemas.microsoft.com/office/drawing/2014/main" id="{07C4028D-9F02-4590-8B02-9D469230AB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Tijdelijke aanduiding voor dianummer 6">
            <a:extLst>
              <a:ext uri="{FF2B5EF4-FFF2-40B4-BE49-F238E27FC236}">
                <a16:creationId xmlns:a16="http://schemas.microsoft.com/office/drawing/2014/main" id="{3642CDFC-797C-47AA-AB4A-6F638A0D4A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70016279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en verticale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A8BECC-D0D9-46C1-B0B4-345870811E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3666281A-2D40-4C29-B079-7B7D5D3FF0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93B099B8-9589-49B9-98E8-1FEDA7974D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256F21E-9AF2-4369-9AE5-D9ACEB844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F296CFC9-AE27-47E0-B243-D0C6927F8F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2237598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e titel en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e titel 1">
            <a:extLst>
              <a:ext uri="{FF2B5EF4-FFF2-40B4-BE49-F238E27FC236}">
                <a16:creationId xmlns:a16="http://schemas.microsoft.com/office/drawing/2014/main" id="{C4C7BF1D-EF68-4504-8C87-0DDDA5367EB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verticale tekst 2">
            <a:extLst>
              <a:ext uri="{FF2B5EF4-FFF2-40B4-BE49-F238E27FC236}">
                <a16:creationId xmlns:a16="http://schemas.microsoft.com/office/drawing/2014/main" id="{0887D32A-24A6-4436-AAE0-5C475E27199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0C53BA71-34D5-4FF6-903D-697914EEE7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B53869FD-CCF5-4F12-8159-E02344EB18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CC52717A-043D-4563-9166-8780CC5CA9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13589823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en obje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A850EFE-ED91-4D32-B6D9-02009223542A}"/>
              </a:ext>
            </a:extLst>
          </p:cNvPr>
          <p:cNvSpPr>
            <a:spLocks noGrp="1"/>
          </p:cNvSpPr>
          <p:nvPr>
            <p:ph type="title"/>
          </p:nvPr>
        </p:nvSpPr>
        <p:spPr>
          <a:ln>
            <a:solidFill>
              <a:srgbClr val="C67730"/>
            </a:solidFill>
          </a:ln>
        </p:spPr>
        <p:txBody>
          <a:bodyPr/>
          <a:lstStyle>
            <a:lvl1pPr>
              <a:defRPr b="1">
                <a:solidFill>
                  <a:srgbClr val="C67730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nl-NL"/>
              <a:t>Klik om stijl te bewerken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004CEB7-2453-43E6-A518-D2F3E6769C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lnSpc>
                <a:spcPct val="100000"/>
              </a:lnSpc>
              <a:spcAft>
                <a:spcPts val="600"/>
              </a:spcAft>
              <a:defRPr>
                <a:solidFill>
                  <a:srgbClr val="0086AC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  <a:lvl2pPr>
              <a:spcAft>
                <a:spcPts val="600"/>
              </a:spcAft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2pPr>
            <a:lvl3pPr>
              <a:spcAft>
                <a:spcPts val="600"/>
              </a:spcAft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3pPr>
            <a:lvl4pPr>
              <a:spcAft>
                <a:spcPts val="600"/>
              </a:spcAft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4pPr>
            <a:lvl5pPr>
              <a:spcAft>
                <a:spcPts val="600"/>
              </a:spcAft>
              <a:defRPr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5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FE7D9279-ABC0-41CE-9F3B-F151C9B15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EB477C2-7EAE-4F1B-B7F9-6223799BDB5F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5A3795BD-96C3-4E5A-8E02-5B556F54C2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B6BA37B9-D74F-4358-B757-7FD1F96689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50BD86-3917-434B-8C72-5C763D709FE7}" type="slidenum">
              <a:rPr lang="nl-BE" smtClean="0"/>
              <a:t>‹#›</a:t>
            </a:fld>
            <a:endParaRPr lang="nl-BE"/>
          </a:p>
        </p:txBody>
      </p:sp>
      <p:sp>
        <p:nvSpPr>
          <p:cNvPr id="8" name="Rechthoek 7">
            <a:extLst>
              <a:ext uri="{FF2B5EF4-FFF2-40B4-BE49-F238E27FC236}">
                <a16:creationId xmlns:a16="http://schemas.microsoft.com/office/drawing/2014/main" id="{3E3C93FB-42EF-4467-A035-1F9DA3E3FDAB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008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7" name="Afbeelding 6" descr="Afbeeldingsresultaat voor clt logo">
            <a:extLst>
              <a:ext uri="{FF2B5EF4-FFF2-40B4-BE49-F238E27FC236}">
                <a16:creationId xmlns:a16="http://schemas.microsoft.com/office/drawing/2014/main" id="{54A9EEE2-5A03-4AD5-BAFF-6F125786C14E}"/>
              </a:ext>
            </a:extLst>
          </p:cNvPr>
          <p:cNvPicPr/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7"/>
          <a:stretch/>
        </p:blipFill>
        <p:spPr bwMode="auto">
          <a:xfrm>
            <a:off x="11280648" y="6307582"/>
            <a:ext cx="838200" cy="583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203603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ek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3504" y="767419"/>
            <a:ext cx="10780776" cy="3355848"/>
          </a:xfrm>
        </p:spPr>
        <p:txBody>
          <a:bodyPr anchor="b">
            <a:normAutofit/>
          </a:bodyPr>
          <a:lstStyle>
            <a:lvl1pPr>
              <a:lnSpc>
                <a:spcPct val="80000"/>
              </a:lnSpc>
              <a:defRPr sz="8800" b="0" baseline="0">
                <a:solidFill>
                  <a:schemeClr val="accent1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67512" y="4204209"/>
            <a:ext cx="9226296" cy="1645920"/>
          </a:xfrm>
        </p:spPr>
        <p:txBody>
          <a:bodyPr anchor="t">
            <a:normAutofit/>
          </a:bodyPr>
          <a:lstStyle>
            <a:lvl1pPr marL="0" indent="0">
              <a:buNone/>
              <a:defRPr sz="320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3520093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Inhoud van tw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6656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11330" y="1998134"/>
            <a:ext cx="4663440" cy="376732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945036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elijk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40467"/>
            <a:ext cx="4663440" cy="723400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6656" y="2753084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07608" y="2038435"/>
            <a:ext cx="4663440" cy="722376"/>
          </a:xfrm>
        </p:spPr>
        <p:txBody>
          <a:bodyPr anchor="ctr">
            <a:normAutofit/>
          </a:bodyPr>
          <a:lstStyle>
            <a:lvl1pPr marL="0" indent="0">
              <a:buNone/>
              <a:defRPr sz="2200" b="0" cap="all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007608" y="2750990"/>
            <a:ext cx="4663440" cy="320040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773589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Allee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0783620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937385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oud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7620000" y="0"/>
            <a:ext cx="457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8261404" y="542282"/>
            <a:ext cx="3383280" cy="1920240"/>
          </a:xfrm>
        </p:spPr>
        <p:txBody>
          <a:bodyPr anchor="b">
            <a:noAutofit/>
          </a:bodyPr>
          <a:lstStyle>
            <a:lvl1pPr>
              <a:lnSpc>
                <a:spcPct val="85000"/>
              </a:lnSpc>
              <a:defRPr sz="400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2000" y="762000"/>
            <a:ext cx="6096000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75982" y="2511813"/>
            <a:ext cx="3398520" cy="3126987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8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nl-NL"/>
              <a:t>Klikken om de tekststijl van het model te bewerken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nl-B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0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9133650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Afbeelding met bijschrift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49224" y="5418667"/>
            <a:ext cx="10780776" cy="613283"/>
          </a:xfrm>
        </p:spPr>
        <p:txBody>
          <a:bodyPr anchor="b">
            <a:normAutofit/>
          </a:bodyPr>
          <a:lstStyle>
            <a:lvl1pPr>
              <a:defRPr sz="3200" b="0">
                <a:solidFill>
                  <a:srgbClr val="FFFFFF"/>
                </a:solidFill>
              </a:defRPr>
            </a:lvl1pPr>
          </a:lstStyle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12192000" cy="5330952"/>
          </a:xfrm>
          <a:solidFill>
            <a:schemeClr val="accent1">
              <a:lumMod val="20000"/>
              <a:lumOff val="80000"/>
            </a:schemeClr>
          </a:solidFill>
        </p:spPr>
        <p:txBody>
          <a:bodyPr anchor="t"/>
          <a:lstStyle>
            <a:lvl1pPr marL="0" indent="0" algn="ctr">
              <a:spcBef>
                <a:spcPts val="800"/>
              </a:spcBef>
              <a:buNone/>
              <a:defRPr sz="3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nl-NL"/>
              <a:t>Klik op het pictogram als u een afbeelding wilt toevoegen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656" y="5909735"/>
            <a:ext cx="9229344" cy="5334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400">
                <a:solidFill>
                  <a:srgbClr val="262626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nl-NL"/>
              <a:t>Klikken om de tekststijl van het model te bewerken</a:t>
            </a:r>
          </a:p>
        </p:txBody>
      </p:sp>
      <p:sp>
        <p:nvSpPr>
          <p:cNvPr id="12" name="Date Placeholder 1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13" name="Footer Placeholder 1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80000"/>
                  </a:srgbClr>
                </a:solidFill>
              </a:defRPr>
            </a:lvl1pPr>
          </a:lstStyle>
          <a:p>
            <a:endParaRPr lang="nl-BE"/>
          </a:p>
        </p:txBody>
      </p:sp>
      <p:sp>
        <p:nvSpPr>
          <p:cNvPr id="14" name="Slide Number Placeholder 1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>
                    <a:alpha val="25000"/>
                  </a:srgbClr>
                </a:solidFill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48300841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6656" y="2011680"/>
            <a:ext cx="10753725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Klikken om de tekststijl van het model te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5800" y="6412447"/>
            <a:ext cx="4114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fld id="{1447D9D2-2F73-4C2C-AEB9-2035DE5BB702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554697"/>
            <a:ext cx="50292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50" cap="all" baseline="0">
                <a:solidFill>
                  <a:schemeClr val="tx1">
                    <a:alpha val="80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926" y="5876412"/>
            <a:ext cx="2926080" cy="139703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300" b="0">
                <a:ln>
                  <a:noFill/>
                </a:ln>
                <a:solidFill>
                  <a:schemeClr val="accent1">
                    <a:alpha val="25000"/>
                  </a:schemeClr>
                </a:solidFill>
                <a:latin typeface="+mj-lt"/>
              </a:defRPr>
            </a:lvl1pPr>
          </a:lstStyle>
          <a:p>
            <a:fld id="{CB8A449E-960C-4218-B8D0-A0F9BCE64E7D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11761715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97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5400" kern="1200" spc="-12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85000"/>
        </a:lnSpc>
        <a:spcBef>
          <a:spcPts val="13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347472" indent="-3429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548640" indent="-54864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20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822960" indent="-82296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097280" indent="-109728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2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14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16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1800000" indent="-228600" algn="l" defTabSz="914400" rtl="0" eaLnBrk="1" latinLnBrk="0" hangingPunct="1">
        <a:lnSpc>
          <a:spcPct val="85000"/>
        </a:lnSpc>
        <a:spcBef>
          <a:spcPts val="600"/>
        </a:spcBef>
        <a:buFont typeface="Arial" pitchFamily="34" charset="0"/>
        <a:buChar char=" 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0AAB2E5-B197-4340-A3C8-5FF5180C5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/>
              <a:t>Klik om stijl te bewerken</a:t>
            </a:r>
            <a:endParaRPr lang="nl-BE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544AA0DD-A41B-4ECB-ADBD-D0FE89A9CE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/>
              <a:t>Tekststijl van het model bewerken</a:t>
            </a:r>
          </a:p>
          <a:p>
            <a:pPr lvl="1"/>
            <a:r>
              <a:rPr lang="nl-NL"/>
              <a:t>Tweede niveau</a:t>
            </a:r>
          </a:p>
          <a:p>
            <a:pPr lvl="2"/>
            <a:r>
              <a:rPr lang="nl-NL"/>
              <a:t>Derde niveau</a:t>
            </a:r>
          </a:p>
          <a:p>
            <a:pPr lvl="3"/>
            <a:r>
              <a:rPr lang="nl-NL"/>
              <a:t>Vierde niveau</a:t>
            </a:r>
          </a:p>
          <a:p>
            <a:pPr lvl="4"/>
            <a:r>
              <a:rPr lang="nl-NL"/>
              <a:t>Vijfde niveau</a:t>
            </a:r>
            <a:endParaRPr lang="nl-BE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2CCC08FC-78EF-4CAC-AC9E-49C7A57EDE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DA268A0-54E8-4CAA-8765-EE8EC36C820D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4D6037DD-48C5-4141-849F-4DD5DF9602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016F3FCA-4B08-4CBF-A3C6-175C7BDCB3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A0EF60-C0C6-4AF6-9220-C433D230A8B5}" type="slidenum">
              <a:rPr lang="nl-BE" smtClean="0"/>
              <a:t>‹#›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0197059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jdelijke aanduiding voor titel 1">
            <a:extLst>
              <a:ext uri="{FF2B5EF4-FFF2-40B4-BE49-F238E27FC236}">
                <a16:creationId xmlns:a16="http://schemas.microsoft.com/office/drawing/2014/main" id="{4CBE527D-CFA2-4AB7-B205-8352B9D301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nl-NL" dirty="0"/>
              <a:t>Klik om stijl te bewerken</a:t>
            </a:r>
            <a:endParaRPr lang="nl-BE" dirty="0"/>
          </a:p>
        </p:txBody>
      </p:sp>
      <p:sp>
        <p:nvSpPr>
          <p:cNvPr id="3" name="Tijdelijke aanduiding voor tekst 2">
            <a:extLst>
              <a:ext uri="{FF2B5EF4-FFF2-40B4-BE49-F238E27FC236}">
                <a16:creationId xmlns:a16="http://schemas.microsoft.com/office/drawing/2014/main" id="{3BF32B6F-DD3D-46B1-BEAC-BC3AE687C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nl-NL" dirty="0"/>
              <a:t>Klikken om de tekststijl van het model te bewerken</a:t>
            </a:r>
          </a:p>
          <a:p>
            <a:pPr lvl="1"/>
            <a:r>
              <a:rPr lang="nl-NL" dirty="0"/>
              <a:t>Tweede niveau</a:t>
            </a:r>
          </a:p>
          <a:p>
            <a:pPr lvl="2"/>
            <a:r>
              <a:rPr lang="nl-NL" dirty="0"/>
              <a:t>Derde niveau</a:t>
            </a:r>
          </a:p>
          <a:p>
            <a:pPr lvl="3"/>
            <a:r>
              <a:rPr lang="nl-NL" dirty="0"/>
              <a:t>Vierde niveau</a:t>
            </a:r>
          </a:p>
          <a:p>
            <a:pPr lvl="4"/>
            <a:r>
              <a:rPr lang="nl-NL" dirty="0"/>
              <a:t>Vijfde niveau</a:t>
            </a:r>
            <a:endParaRPr lang="nl-BE" dirty="0"/>
          </a:p>
        </p:txBody>
      </p:sp>
      <p:sp>
        <p:nvSpPr>
          <p:cNvPr id="4" name="Tijdelijke aanduiding voor datum 3">
            <a:extLst>
              <a:ext uri="{FF2B5EF4-FFF2-40B4-BE49-F238E27FC236}">
                <a16:creationId xmlns:a16="http://schemas.microsoft.com/office/drawing/2014/main" id="{D8AD71F0-B1A4-4AC3-8E2A-43AD46592AC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B477C2-7EAE-4F1B-B7F9-6223799BDB5F}" type="datetimeFigureOut">
              <a:rPr lang="nl-BE" smtClean="0"/>
              <a:t>11/10/2023</a:t>
            </a:fld>
            <a:endParaRPr lang="nl-BE"/>
          </a:p>
        </p:txBody>
      </p:sp>
      <p:sp>
        <p:nvSpPr>
          <p:cNvPr id="5" name="Tijdelijke aanduiding voor voettekst 4">
            <a:extLst>
              <a:ext uri="{FF2B5EF4-FFF2-40B4-BE49-F238E27FC236}">
                <a16:creationId xmlns:a16="http://schemas.microsoft.com/office/drawing/2014/main" id="{E47AD175-F4B5-478E-B6C5-1EC28B1467B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nl-BE"/>
          </a:p>
        </p:txBody>
      </p:sp>
      <p:sp>
        <p:nvSpPr>
          <p:cNvPr id="6" name="Tijdelijke aanduiding voor dianummer 5">
            <a:extLst>
              <a:ext uri="{FF2B5EF4-FFF2-40B4-BE49-F238E27FC236}">
                <a16:creationId xmlns:a16="http://schemas.microsoft.com/office/drawing/2014/main" id="{94B273C6-EC2D-439E-BEE0-F3ACA73C7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50BD86-3917-434B-8C72-5C763D709FE7}" type="slidenum">
              <a:rPr lang="nl-BE" smtClean="0"/>
              <a:t>‹#›</a:t>
            </a:fld>
            <a:endParaRPr lang="nl-BE"/>
          </a:p>
        </p:txBody>
      </p:sp>
      <p:sp>
        <p:nvSpPr>
          <p:cNvPr id="7" name="Rechthoek 6">
            <a:extLst>
              <a:ext uri="{FF2B5EF4-FFF2-40B4-BE49-F238E27FC236}">
                <a16:creationId xmlns:a16="http://schemas.microsoft.com/office/drawing/2014/main" id="{2C20662E-CD3A-4BF2-B948-F35E21E840DD}"/>
              </a:ext>
            </a:extLst>
          </p:cNvPr>
          <p:cNvSpPr/>
          <p:nvPr/>
        </p:nvSpPr>
        <p:spPr>
          <a:xfrm>
            <a:off x="0" y="6356350"/>
            <a:ext cx="12192000" cy="501650"/>
          </a:xfrm>
          <a:prstGeom prst="rect">
            <a:avLst/>
          </a:prstGeom>
          <a:solidFill>
            <a:srgbClr val="0086A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 dirty="0"/>
          </a:p>
        </p:txBody>
      </p:sp>
      <p:pic>
        <p:nvPicPr>
          <p:cNvPr id="8" name="Afbeelding 7" descr="Afbeeldingsresultaat voor clt logo">
            <a:extLst>
              <a:ext uri="{FF2B5EF4-FFF2-40B4-BE49-F238E27FC236}">
                <a16:creationId xmlns:a16="http://schemas.microsoft.com/office/drawing/2014/main" id="{B1E48BC8-8876-48E9-8AE1-4BB75642C756}"/>
              </a:ext>
            </a:extLst>
          </p:cNvPr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067"/>
          <a:stretch/>
        </p:blipFill>
        <p:spPr bwMode="auto">
          <a:xfrm>
            <a:off x="11280648" y="6307582"/>
            <a:ext cx="838200" cy="58386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79600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rgbClr val="C67730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lang="nl-NL" sz="2800" kern="1200" dirty="0" smtClean="0">
          <a:solidFill>
            <a:srgbClr val="0086AC"/>
          </a:solidFill>
          <a:latin typeface="Tahoma" panose="020B0604030504040204" pitchFamily="34" charset="0"/>
          <a:ea typeface="Tahoma" panose="020B0604030504040204" pitchFamily="34" charset="0"/>
          <a:cs typeface="Tahoma" panose="020B060403050404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nl-B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clt.instructure.com/courses/1599/modules/8837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clt.instructure.com/courses/1599/modules/8830" TargetMode="Externa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3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30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5.png"/><Relationship Id="rId7" Type="http://schemas.openxmlformats.org/officeDocument/2006/relationships/image" Target="../media/image3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8.png"/><Relationship Id="rId11" Type="http://schemas.openxmlformats.org/officeDocument/2006/relationships/image" Target="../media/image43.png"/><Relationship Id="rId5" Type="http://schemas.openxmlformats.org/officeDocument/2006/relationships/image" Target="../media/image37.png"/><Relationship Id="rId10" Type="http://schemas.openxmlformats.org/officeDocument/2006/relationships/image" Target="../media/image42.png"/><Relationship Id="rId4" Type="http://schemas.openxmlformats.org/officeDocument/2006/relationships/image" Target="../media/image36.png"/><Relationship Id="rId9" Type="http://schemas.openxmlformats.org/officeDocument/2006/relationships/image" Target="../media/image41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50.jpe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Welkom - Levende Steen Ministries">
            <a:extLst>
              <a:ext uri="{FF2B5EF4-FFF2-40B4-BE49-F238E27FC236}">
                <a16:creationId xmlns:a16="http://schemas.microsoft.com/office/drawing/2014/main" id="{3DA98933-659E-7643-932A-26913DA86E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73100"/>
            <a:ext cx="12192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771119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52B6C8-28FB-4573-84B9-9651D06689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participium: </a:t>
            </a:r>
            <a:r>
              <a:rPr lang="nl-BE" dirty="0">
                <a:solidFill>
                  <a:srgbClr val="00B050"/>
                </a:solidFill>
              </a:rPr>
              <a:t>ge </a:t>
            </a:r>
            <a:r>
              <a:rPr lang="nl-BE" dirty="0">
                <a:solidFill>
                  <a:srgbClr val="0070C0"/>
                </a:solidFill>
              </a:rPr>
              <a:t>+ stam + </a:t>
            </a:r>
            <a:r>
              <a:rPr lang="nl-BE" dirty="0">
                <a:solidFill>
                  <a:srgbClr val="00B050"/>
                </a:solidFill>
              </a:rPr>
              <a:t>t/d</a:t>
            </a:r>
            <a:endParaRPr lang="nl-BE" dirty="0">
              <a:solidFill>
                <a:srgbClr val="0070C0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22932F8C-BB12-4AB4-91C3-B2420F38ABD3}"/>
              </a:ext>
            </a:extLst>
          </p:cNvPr>
          <p:cNvSpPr txBox="1">
            <a:spLocks/>
          </p:cNvSpPr>
          <p:nvPr/>
        </p:nvSpPr>
        <p:spPr>
          <a:xfrm>
            <a:off x="676274" y="2011680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sz="2600" b="1" dirty="0"/>
              <a:t>1 Neem de stam (= ik-vorm) van de infinitief.</a:t>
            </a:r>
          </a:p>
          <a:p>
            <a:pPr marL="0" indent="0">
              <a:buFont typeface="Arial" pitchFamily="34" charset="0"/>
              <a:buNone/>
            </a:pPr>
            <a:r>
              <a:rPr lang="nl-BE" sz="2600" dirty="0"/>
              <a:t>	infinitief = koken			infinitief = luisteren</a:t>
            </a:r>
          </a:p>
          <a:p>
            <a:pPr marL="0" indent="0">
              <a:buFont typeface="Arial" pitchFamily="34" charset="0"/>
              <a:buNone/>
            </a:pPr>
            <a:r>
              <a:rPr lang="nl-BE" sz="2600" dirty="0"/>
              <a:t>	stam = kook				stam = luister</a:t>
            </a:r>
          </a:p>
          <a:p>
            <a:pPr marL="0" indent="0">
              <a:buFont typeface="Arial" pitchFamily="34" charset="0"/>
              <a:buNone/>
            </a:pPr>
            <a:endParaRPr lang="nl-BE" sz="2600" dirty="0"/>
          </a:p>
          <a:p>
            <a:pPr marL="0" indent="0">
              <a:buFont typeface="Arial" pitchFamily="34" charset="0"/>
              <a:buNone/>
            </a:pPr>
            <a:r>
              <a:rPr lang="nl-BE" sz="2600" b="1" dirty="0"/>
              <a:t>2 Kijk naar de laatste letter van de stam. </a:t>
            </a:r>
          </a:p>
          <a:p>
            <a:pPr marL="0" indent="0">
              <a:buFont typeface="Arial" pitchFamily="34" charset="0"/>
              <a:buNone/>
            </a:pPr>
            <a:r>
              <a:rPr lang="nl-BE" sz="2600" dirty="0"/>
              <a:t>	koo</a:t>
            </a:r>
            <a:r>
              <a:rPr lang="nl-BE" sz="2600" dirty="0">
                <a:highlight>
                  <a:srgbClr val="FFFF00"/>
                </a:highlight>
              </a:rPr>
              <a:t>k</a:t>
            </a:r>
            <a:r>
              <a:rPr lang="nl-BE" sz="2600" dirty="0"/>
              <a:t> </a:t>
            </a:r>
            <a:r>
              <a:rPr lang="nl-BE" sz="2600" dirty="0">
                <a:sym typeface="Wingdings" panose="05000000000000000000" pitchFamily="2" charset="2"/>
              </a:rPr>
              <a:t> de laatste letter (‘</a:t>
            </a:r>
            <a:r>
              <a:rPr lang="nl-BE" sz="2600" dirty="0">
                <a:highlight>
                  <a:srgbClr val="FFFF00"/>
                </a:highlight>
                <a:sym typeface="Wingdings" panose="05000000000000000000" pitchFamily="2" charset="2"/>
              </a:rPr>
              <a:t>k</a:t>
            </a:r>
            <a:r>
              <a:rPr lang="nl-BE" sz="2600" dirty="0">
                <a:sym typeface="Wingdings" panose="05000000000000000000" pitchFamily="2" charset="2"/>
              </a:rPr>
              <a:t>’) is in </a:t>
            </a:r>
            <a:r>
              <a:rPr lang="nl-BE" sz="2600" dirty="0" err="1">
                <a:sym typeface="Wingdings" panose="05000000000000000000" pitchFamily="2" charset="2"/>
              </a:rPr>
              <a:t>SoFT</a:t>
            </a:r>
            <a:r>
              <a:rPr lang="nl-BE" sz="2600" dirty="0" err="1">
                <a:highlight>
                  <a:srgbClr val="FFFF00"/>
                </a:highlight>
                <a:sym typeface="Wingdings" panose="05000000000000000000" pitchFamily="2" charset="2"/>
              </a:rPr>
              <a:t>K</a:t>
            </a:r>
            <a:r>
              <a:rPr lang="nl-BE" sz="2600" dirty="0" err="1">
                <a:sym typeface="Wingdings" panose="05000000000000000000" pitchFamily="2" charset="2"/>
              </a:rPr>
              <a:t>eTCHuP</a:t>
            </a:r>
            <a:r>
              <a:rPr lang="nl-BE" sz="2600" dirty="0">
                <a:sym typeface="Wingdings" panose="05000000000000000000" pitchFamily="2" charset="2"/>
              </a:rPr>
              <a:t>  </a:t>
            </a:r>
            <a:r>
              <a:rPr lang="nl-BE" sz="2600" b="1" dirty="0">
                <a:solidFill>
                  <a:srgbClr val="00B050"/>
                </a:solidFill>
                <a:sym typeface="Wingdings" panose="05000000000000000000" pitchFamily="2" charset="2"/>
              </a:rPr>
              <a:t>ge</a:t>
            </a:r>
            <a:r>
              <a:rPr lang="nl-BE" sz="2600" dirty="0">
                <a:sym typeface="Wingdings" panose="05000000000000000000" pitchFamily="2" charset="2"/>
              </a:rPr>
              <a:t>kook</a:t>
            </a:r>
            <a:r>
              <a:rPr lang="nl-BE" sz="2600" b="1" dirty="0">
                <a:solidFill>
                  <a:srgbClr val="00B050"/>
                </a:solidFill>
                <a:sym typeface="Wingdings" panose="05000000000000000000" pitchFamily="2" charset="2"/>
              </a:rPr>
              <a:t>t</a:t>
            </a:r>
          </a:p>
          <a:p>
            <a:pPr marL="0" indent="0">
              <a:buFont typeface="Arial" pitchFamily="34" charset="0"/>
              <a:buNone/>
            </a:pPr>
            <a:r>
              <a:rPr lang="nl-BE" sz="2600" dirty="0">
                <a:sym typeface="Wingdings" panose="05000000000000000000" pitchFamily="2" charset="2"/>
              </a:rPr>
              <a:t>	luiste</a:t>
            </a:r>
            <a:r>
              <a:rPr lang="nl-BE" sz="2600" dirty="0">
                <a:highlight>
                  <a:srgbClr val="FFFF00"/>
                </a:highlight>
                <a:sym typeface="Wingdings" panose="05000000000000000000" pitchFamily="2" charset="2"/>
              </a:rPr>
              <a:t>r</a:t>
            </a:r>
            <a:r>
              <a:rPr lang="nl-BE" sz="2600" dirty="0">
                <a:sym typeface="Wingdings" panose="05000000000000000000" pitchFamily="2" charset="2"/>
              </a:rPr>
              <a:t>  de laatste letter (‘</a:t>
            </a:r>
            <a:r>
              <a:rPr lang="nl-BE" sz="2600" dirty="0">
                <a:highlight>
                  <a:srgbClr val="FFFF00"/>
                </a:highlight>
                <a:sym typeface="Wingdings" panose="05000000000000000000" pitchFamily="2" charset="2"/>
              </a:rPr>
              <a:t>r</a:t>
            </a:r>
            <a:r>
              <a:rPr lang="nl-BE" sz="2600" dirty="0">
                <a:sym typeface="Wingdings" panose="05000000000000000000" pitchFamily="2" charset="2"/>
              </a:rPr>
              <a:t>’) is </a:t>
            </a:r>
            <a:r>
              <a:rPr lang="nl-BE" sz="2600" u="sng" dirty="0">
                <a:sym typeface="Wingdings" panose="05000000000000000000" pitchFamily="2" charset="2"/>
              </a:rPr>
              <a:t>niet</a:t>
            </a:r>
            <a:r>
              <a:rPr lang="nl-BE" sz="2600" dirty="0">
                <a:sym typeface="Wingdings" panose="05000000000000000000" pitchFamily="2" charset="2"/>
              </a:rPr>
              <a:t> in </a:t>
            </a:r>
            <a:r>
              <a:rPr lang="nl-BE" sz="2600" dirty="0" err="1">
                <a:sym typeface="Wingdings" panose="05000000000000000000" pitchFamily="2" charset="2"/>
              </a:rPr>
              <a:t>SOFTKeTCHuP</a:t>
            </a:r>
            <a:r>
              <a:rPr lang="nl-BE" sz="2600" dirty="0">
                <a:sym typeface="Wingdings" panose="05000000000000000000" pitchFamily="2" charset="2"/>
              </a:rPr>
              <a:t>  </a:t>
            </a:r>
            <a:r>
              <a:rPr lang="nl-BE" sz="2600" b="1" dirty="0">
                <a:solidFill>
                  <a:srgbClr val="00B050"/>
                </a:solidFill>
                <a:sym typeface="Wingdings" panose="05000000000000000000" pitchFamily="2" charset="2"/>
              </a:rPr>
              <a:t>ge</a:t>
            </a:r>
            <a:r>
              <a:rPr lang="nl-BE" sz="2600" dirty="0">
                <a:sym typeface="Wingdings" panose="05000000000000000000" pitchFamily="2" charset="2"/>
              </a:rPr>
              <a:t>luister</a:t>
            </a:r>
            <a:r>
              <a:rPr lang="nl-BE" sz="2600" b="1" dirty="0">
                <a:solidFill>
                  <a:srgbClr val="00B050"/>
                </a:solidFill>
                <a:sym typeface="Wingdings" panose="05000000000000000000" pitchFamily="2" charset="2"/>
              </a:rPr>
              <a:t>d</a:t>
            </a:r>
          </a:p>
          <a:p>
            <a:pPr marL="0" indent="0">
              <a:buFont typeface="Arial" pitchFamily="34" charset="0"/>
              <a:buNone/>
            </a:pPr>
            <a:endParaRPr lang="nl-BE" sz="2600" b="1" dirty="0">
              <a:solidFill>
                <a:srgbClr val="00B050"/>
              </a:solidFill>
              <a:sym typeface="Wingdings" panose="05000000000000000000" pitchFamily="2" charset="2"/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2D63C101-F804-43D8-B165-9F37BDC58CCC}"/>
              </a:ext>
            </a:extLst>
          </p:cNvPr>
          <p:cNvSpPr txBox="1"/>
          <p:nvPr/>
        </p:nvSpPr>
        <p:spPr>
          <a:xfrm>
            <a:off x="9581322" y="126027"/>
            <a:ext cx="2474692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Syllabus </a:t>
            </a:r>
            <a:r>
              <a:rPr lang="nl-BE" sz="2800" dirty="0">
                <a:solidFill>
                  <a:schemeClr val="bg1"/>
                </a:solidFill>
              </a:rPr>
              <a:t>p. 104</a:t>
            </a:r>
          </a:p>
        </p:txBody>
      </p:sp>
    </p:spTree>
    <p:extLst>
      <p:ext uri="{BB962C8B-B14F-4D97-AF65-F5344CB8AC3E}">
        <p14:creationId xmlns:p14="http://schemas.microsoft.com/office/powerpoint/2010/main" val="2591160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FD0517C-7F25-4AC1-897F-D7238FF8D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sz="5400" spc="-120" dirty="0"/>
              <a:t>Oefening b: combineer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264658A-1425-45F2-95E6-22ECBCEF6F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4"/>
            <a:ext cx="5794094" cy="5032375"/>
          </a:xfrm>
        </p:spPr>
        <p:txBody>
          <a:bodyPr/>
          <a:lstStyle/>
          <a:p>
            <a:pPr marL="0" indent="0">
              <a:buNone/>
            </a:pPr>
            <a:r>
              <a:rPr lang="nl-BE" sz="2800" dirty="0">
                <a:latin typeface="Calibri" panose="020F0502020204030204" pitchFamily="34" charset="0"/>
                <a:cs typeface="Calibri" panose="020F0502020204030204" pitchFamily="34" charset="0"/>
              </a:rPr>
              <a:t>1 Louisa werkt in de tuin.</a:t>
            </a:r>
          </a:p>
          <a:p>
            <a:pPr marL="0" indent="0">
              <a:buNone/>
            </a:pPr>
            <a:r>
              <a:rPr lang="nl-BE" sz="2800" dirty="0">
                <a:latin typeface="Calibri" panose="020F0502020204030204" pitchFamily="34" charset="0"/>
                <a:cs typeface="Calibri" panose="020F0502020204030204" pitchFamily="34" charset="0"/>
              </a:rPr>
              <a:t>2 Ze poetst haar ramen.</a:t>
            </a:r>
          </a:p>
          <a:p>
            <a:pPr marL="0" indent="0">
              <a:buNone/>
            </a:pPr>
            <a:r>
              <a:rPr lang="nl-BE" sz="2800" dirty="0">
                <a:latin typeface="Calibri" panose="020F0502020204030204" pitchFamily="34" charset="0"/>
                <a:cs typeface="Calibri" panose="020F0502020204030204" pitchFamily="34" charset="0"/>
              </a:rPr>
              <a:t>3 Ze maakt soep.</a:t>
            </a:r>
          </a:p>
          <a:p>
            <a:pPr marL="0" indent="0">
              <a:buNone/>
            </a:pPr>
            <a:r>
              <a:rPr lang="nl-BE" sz="2800" dirty="0">
                <a:latin typeface="Calibri" panose="020F0502020204030204" pitchFamily="34" charset="0"/>
                <a:cs typeface="Calibri" panose="020F0502020204030204" pitchFamily="34" charset="0"/>
              </a:rPr>
              <a:t>4 Louisa belt met haar vriendin, Clara.</a:t>
            </a:r>
          </a:p>
          <a:p>
            <a:pPr marL="0" indent="0">
              <a:buNone/>
            </a:pPr>
            <a:r>
              <a:rPr lang="nl-BE" sz="2800" dirty="0">
                <a:latin typeface="Calibri" panose="020F0502020204030204" pitchFamily="34" charset="0"/>
                <a:cs typeface="Calibri" panose="020F0502020204030204" pitchFamily="34" charset="0"/>
              </a:rPr>
              <a:t>5 Ze fietst naar Clara.</a:t>
            </a:r>
          </a:p>
          <a:p>
            <a:pPr marL="0" indent="0">
              <a:buNone/>
            </a:pPr>
            <a:r>
              <a:rPr lang="nl-BE" sz="2800" dirty="0">
                <a:latin typeface="Calibri" panose="020F0502020204030204" pitchFamily="34" charset="0"/>
                <a:cs typeface="Calibri" panose="020F0502020204030204" pitchFamily="34" charset="0"/>
              </a:rPr>
              <a:t>6 Ze praat een uur met Clara.</a:t>
            </a:r>
          </a:p>
          <a:p>
            <a:pPr marL="0" indent="0">
              <a:buNone/>
            </a:pPr>
            <a:r>
              <a:rPr lang="nl-BE" sz="2800" dirty="0">
                <a:latin typeface="Calibri" panose="020F0502020204030204" pitchFamily="34" charset="0"/>
                <a:cs typeface="Calibri" panose="020F0502020204030204" pitchFamily="34" charset="0"/>
              </a:rPr>
              <a:t>7 Ze leert Nederlands.</a:t>
            </a:r>
          </a:p>
          <a:p>
            <a:pPr marL="0" indent="0">
              <a:buNone/>
            </a:pPr>
            <a:r>
              <a:rPr lang="nl-BE" sz="2800" dirty="0">
                <a:latin typeface="Calibri" panose="020F0502020204030204" pitchFamily="34" charset="0"/>
                <a:cs typeface="Calibri" panose="020F0502020204030204" pitchFamily="34" charset="0"/>
              </a:rPr>
              <a:t>8 ’s Avonds danst ze op het feest.</a:t>
            </a:r>
          </a:p>
          <a:p>
            <a:pPr marL="0" indent="0">
              <a:buNone/>
            </a:pPr>
            <a:r>
              <a:rPr lang="nl-BE" sz="2800" dirty="0"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nu = </a:t>
            </a:r>
            <a:r>
              <a:rPr lang="nl-BE" sz="2800" dirty="0" err="1">
                <a:solidFill>
                  <a:srgbClr val="00B050"/>
                </a:solidFill>
                <a:highlight>
                  <a:srgbClr val="FFFF00"/>
                </a:highlight>
                <a:latin typeface="Calibri" panose="020F0502020204030204" pitchFamily="34" charset="0"/>
                <a:cs typeface="Calibri" panose="020F0502020204030204" pitchFamily="34" charset="0"/>
              </a:rPr>
              <a:t>presens</a:t>
            </a:r>
            <a:endParaRPr lang="nl-BE" sz="2800" dirty="0">
              <a:solidFill>
                <a:srgbClr val="00B050"/>
              </a:solidFill>
              <a:highlight>
                <a:srgbClr val="FFFF00"/>
              </a:highlight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0D8621A5-DE34-4E9F-8F1E-3D2EFEC8D423}"/>
              </a:ext>
            </a:extLst>
          </p:cNvPr>
          <p:cNvSpPr txBox="1"/>
          <p:nvPr/>
        </p:nvSpPr>
        <p:spPr>
          <a:xfrm>
            <a:off x="6632294" y="1822450"/>
            <a:ext cx="5096719" cy="4608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 Ze heeft in de tuin gewerkt.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 Ze heeft haar ramen gepoetst.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 Ze heeft soep gemaakt.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 Ze heeft met Clara gebeld.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 Ze is naar Clara gefietst.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 Ze heeft een uur gepraat.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 Ze heeft Nederlands geleerd.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 Ze heeft op het feest gedanst.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gisteren =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highlight>
                  <a:srgbClr val="FFFF00"/>
                </a:highlight>
                <a:uLnTx/>
                <a:uFillTx/>
                <a:latin typeface="Calibri" panose="020F0502020204030204"/>
                <a:ea typeface="+mn-ea"/>
                <a:cs typeface="+mn-cs"/>
              </a:rPr>
              <a:t>perfectum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highlight>
                <a:srgbClr val="FFFF00"/>
              </a:highligh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0F684B82-7235-4E56-88E9-252B129016C7}"/>
              </a:ext>
            </a:extLst>
          </p:cNvPr>
          <p:cNvSpPr txBox="1"/>
          <p:nvPr/>
        </p:nvSpPr>
        <p:spPr>
          <a:xfrm>
            <a:off x="9495692" y="126027"/>
            <a:ext cx="2560321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105</a:t>
            </a:r>
          </a:p>
        </p:txBody>
      </p:sp>
    </p:spTree>
    <p:extLst>
      <p:ext uri="{BB962C8B-B14F-4D97-AF65-F5344CB8AC3E}">
        <p14:creationId xmlns:p14="http://schemas.microsoft.com/office/powerpoint/2010/main" val="267311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el 1">
            <a:extLst>
              <a:ext uri="{FF2B5EF4-FFF2-40B4-BE49-F238E27FC236}">
                <a16:creationId xmlns:a16="http://schemas.microsoft.com/office/drawing/2014/main" id="{585E9FEF-25C4-4B73-BAC9-34A56BAD7C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participium: uitzonderingen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4EEE124-61F3-4C73-8C81-8C93A43FA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227385"/>
            <a:ext cx="10515600" cy="3949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Onregelmatige perfecta eindigen vaak op -en (i.p.v. op -d of -t) en sommige hebben ook een vocaalverandering.</a:t>
            </a:r>
          </a:p>
          <a:p>
            <a:pPr marL="0" indent="0">
              <a:buNone/>
            </a:pPr>
            <a:r>
              <a:rPr lang="nl-BE" dirty="0"/>
              <a:t>bv.	</a:t>
            </a:r>
            <a:r>
              <a:rPr lang="nl-BE" dirty="0">
                <a:solidFill>
                  <a:schemeClr val="bg1"/>
                </a:solidFill>
              </a:rPr>
              <a:t>lezen      </a:t>
            </a:r>
            <a:r>
              <a:rPr lang="nl-BE" dirty="0"/>
              <a:t>: gelezen		</a:t>
            </a:r>
            <a:r>
              <a:rPr lang="nl-BE" sz="3000" dirty="0">
                <a:solidFill>
                  <a:schemeClr val="bg1"/>
                </a:solidFill>
              </a:rPr>
              <a:t>nemen    </a:t>
            </a:r>
            <a:r>
              <a:rPr lang="nl-BE" dirty="0"/>
              <a:t>: genomen</a:t>
            </a:r>
          </a:p>
          <a:p>
            <a:pPr marL="0" indent="0">
              <a:buNone/>
            </a:pPr>
            <a:r>
              <a:rPr lang="nl-BE" sz="3000" dirty="0">
                <a:solidFill>
                  <a:srgbClr val="00B050"/>
                </a:solidFill>
              </a:rPr>
              <a:t>	</a:t>
            </a:r>
            <a:r>
              <a:rPr lang="nl-BE" sz="3000" dirty="0">
                <a:solidFill>
                  <a:schemeClr val="bg1"/>
                </a:solidFill>
              </a:rPr>
              <a:t>komen</a:t>
            </a:r>
            <a:r>
              <a:rPr lang="nl-BE" dirty="0"/>
              <a:t>: gekomen		</a:t>
            </a:r>
            <a:r>
              <a:rPr lang="nl-BE" sz="3000" dirty="0">
                <a:solidFill>
                  <a:schemeClr val="bg1"/>
                </a:solidFill>
              </a:rPr>
              <a:t>schrijven</a:t>
            </a:r>
            <a:r>
              <a:rPr lang="nl-BE" dirty="0"/>
              <a:t>: geschreven</a:t>
            </a:r>
          </a:p>
          <a:p>
            <a:pPr marL="0" indent="0">
              <a:buNone/>
            </a:pPr>
            <a:r>
              <a:rPr lang="nl-BE" sz="3000" dirty="0">
                <a:solidFill>
                  <a:srgbClr val="00B050"/>
                </a:solidFill>
              </a:rPr>
              <a:t>	</a:t>
            </a:r>
            <a:r>
              <a:rPr lang="nl-BE" sz="3000" dirty="0">
                <a:solidFill>
                  <a:schemeClr val="bg1"/>
                </a:solidFill>
              </a:rPr>
              <a:t>lopen</a:t>
            </a:r>
            <a:r>
              <a:rPr lang="nl-BE" dirty="0"/>
              <a:t>: gelopen		</a:t>
            </a:r>
            <a:r>
              <a:rPr lang="nl-BE" sz="3000" dirty="0">
                <a:solidFill>
                  <a:schemeClr val="bg1"/>
                </a:solidFill>
              </a:rPr>
              <a:t>spreken  </a:t>
            </a:r>
            <a:r>
              <a:rPr lang="nl-BE" dirty="0"/>
              <a:t>: gesproken</a:t>
            </a:r>
          </a:p>
          <a:p>
            <a:endParaRPr lang="nl-BE" dirty="0"/>
          </a:p>
          <a:p>
            <a:pPr marL="0" indent="0">
              <a:buNone/>
            </a:pPr>
            <a:r>
              <a:rPr lang="nl-BE" dirty="0"/>
              <a:t>	</a:t>
            </a:r>
            <a:r>
              <a:rPr lang="nl-BE" sz="3000" dirty="0">
                <a:solidFill>
                  <a:schemeClr val="bg1"/>
                </a:solidFill>
              </a:rPr>
              <a:t>zijn</a:t>
            </a:r>
            <a:r>
              <a:rPr lang="nl-BE" dirty="0"/>
              <a:t>: geweest		</a:t>
            </a:r>
            <a:r>
              <a:rPr lang="nl-BE" sz="3000" dirty="0">
                <a:solidFill>
                  <a:schemeClr val="bg1"/>
                </a:solidFill>
              </a:rPr>
              <a:t>hebben             </a:t>
            </a:r>
            <a:r>
              <a:rPr lang="nl-BE" dirty="0"/>
              <a:t>: gehad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7C97DC4B-87AB-4D0C-B9AF-8D3210112D4B}"/>
              </a:ext>
            </a:extLst>
          </p:cNvPr>
          <p:cNvSpPr txBox="1"/>
          <p:nvPr/>
        </p:nvSpPr>
        <p:spPr>
          <a:xfrm>
            <a:off x="1794330" y="2998570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rgbClr val="00B050"/>
                </a:solidFill>
              </a:rPr>
              <a:t>lezen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F5F512E8-AC64-4CC0-BDE0-5DD072522CD8}"/>
              </a:ext>
            </a:extLst>
          </p:cNvPr>
          <p:cNvSpPr txBox="1"/>
          <p:nvPr/>
        </p:nvSpPr>
        <p:spPr>
          <a:xfrm>
            <a:off x="1727200" y="3517408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rgbClr val="00B050"/>
                </a:solidFill>
              </a:rPr>
              <a:t>komen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DD669D6C-2178-49B1-A9A3-C338E5D90590}"/>
              </a:ext>
            </a:extLst>
          </p:cNvPr>
          <p:cNvSpPr txBox="1"/>
          <p:nvPr/>
        </p:nvSpPr>
        <p:spPr>
          <a:xfrm>
            <a:off x="1739900" y="4066426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rgbClr val="00B050"/>
                </a:solidFill>
              </a:rPr>
              <a:t>lopen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E11629C7-C091-41DE-9BEB-3576B2E99AA4}"/>
              </a:ext>
            </a:extLst>
          </p:cNvPr>
          <p:cNvSpPr txBox="1"/>
          <p:nvPr/>
        </p:nvSpPr>
        <p:spPr>
          <a:xfrm>
            <a:off x="5560790" y="2958552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rgbClr val="00B050"/>
                </a:solidFill>
              </a:rPr>
              <a:t>nemen</a:t>
            </a: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5CC48544-78E5-4158-8298-3A268A551082}"/>
              </a:ext>
            </a:extLst>
          </p:cNvPr>
          <p:cNvSpPr txBox="1"/>
          <p:nvPr/>
        </p:nvSpPr>
        <p:spPr>
          <a:xfrm>
            <a:off x="5397500" y="3508826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rgbClr val="00B050"/>
                </a:solidFill>
              </a:rPr>
              <a:t>schrijven</a:t>
            </a:r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BC1D801A-24B4-4034-82DE-5FFC5F1029C9}"/>
              </a:ext>
            </a:extLst>
          </p:cNvPr>
          <p:cNvSpPr txBox="1"/>
          <p:nvPr/>
        </p:nvSpPr>
        <p:spPr>
          <a:xfrm>
            <a:off x="5453744" y="4068711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rgbClr val="00B050"/>
                </a:solidFill>
              </a:rPr>
              <a:t>spreken</a:t>
            </a: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8EE9EE97-C717-49CC-9242-C66A58FD8B18}"/>
              </a:ext>
            </a:extLst>
          </p:cNvPr>
          <p:cNvSpPr txBox="1"/>
          <p:nvPr/>
        </p:nvSpPr>
        <p:spPr>
          <a:xfrm>
            <a:off x="1683656" y="5099824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rgbClr val="00B050"/>
                </a:solidFill>
              </a:rPr>
              <a:t>zijn</a:t>
            </a:r>
          </a:p>
        </p:txBody>
      </p:sp>
      <p:sp>
        <p:nvSpPr>
          <p:cNvPr id="14" name="Tekstvak 13">
            <a:extLst>
              <a:ext uri="{FF2B5EF4-FFF2-40B4-BE49-F238E27FC236}">
                <a16:creationId xmlns:a16="http://schemas.microsoft.com/office/drawing/2014/main" id="{8B66B3CB-8BCD-41BF-B4EF-7FE695482DB1}"/>
              </a:ext>
            </a:extLst>
          </p:cNvPr>
          <p:cNvSpPr txBox="1"/>
          <p:nvPr/>
        </p:nvSpPr>
        <p:spPr>
          <a:xfrm>
            <a:off x="5497288" y="5110710"/>
            <a:ext cx="22860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3000" dirty="0">
                <a:solidFill>
                  <a:srgbClr val="00B050"/>
                </a:solidFill>
              </a:rPr>
              <a:t>hebben</a:t>
            </a:r>
          </a:p>
        </p:txBody>
      </p:sp>
      <p:sp>
        <p:nvSpPr>
          <p:cNvPr id="16" name="Tekstvak 15">
            <a:extLst>
              <a:ext uri="{FF2B5EF4-FFF2-40B4-BE49-F238E27FC236}">
                <a16:creationId xmlns:a16="http://schemas.microsoft.com/office/drawing/2014/main" id="{23A04064-E8C7-4E7A-B2D3-F25C7314811A}"/>
              </a:ext>
            </a:extLst>
          </p:cNvPr>
          <p:cNvSpPr txBox="1"/>
          <p:nvPr/>
        </p:nvSpPr>
        <p:spPr>
          <a:xfrm>
            <a:off x="8890782" y="268700"/>
            <a:ext cx="3076134" cy="46166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400" i="1" dirty="0">
                <a:solidFill>
                  <a:schemeClr val="bg1"/>
                </a:solidFill>
              </a:rPr>
              <a:t>Zo Gezegd</a:t>
            </a:r>
            <a:r>
              <a:rPr lang="nl-BE" sz="2400" dirty="0">
                <a:solidFill>
                  <a:schemeClr val="bg1"/>
                </a:solidFill>
              </a:rPr>
              <a:t> p. 165-166</a:t>
            </a:r>
          </a:p>
        </p:txBody>
      </p:sp>
      <p:sp>
        <p:nvSpPr>
          <p:cNvPr id="17" name="Tijdelijke aanduiding voor inhoud 2">
            <a:extLst>
              <a:ext uri="{FF2B5EF4-FFF2-40B4-BE49-F238E27FC236}">
                <a16:creationId xmlns:a16="http://schemas.microsoft.com/office/drawing/2014/main" id="{0919B91C-8A17-472C-9BF4-9A9A47BF0A18}"/>
              </a:ext>
            </a:extLst>
          </p:cNvPr>
          <p:cNvSpPr txBox="1">
            <a:spLocks/>
          </p:cNvSpPr>
          <p:nvPr/>
        </p:nvSpPr>
        <p:spPr>
          <a:xfrm>
            <a:off x="838200" y="1740024"/>
            <a:ext cx="10753725" cy="14173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nl-BE" dirty="0">
                <a:solidFill>
                  <a:srgbClr val="FF0000"/>
                </a:solidFill>
              </a:rPr>
              <a:t>Er zijn veel uitzonderingen! Je moet deze uitzonderingen studeren.</a:t>
            </a:r>
          </a:p>
        </p:txBody>
      </p:sp>
      <p:sp>
        <p:nvSpPr>
          <p:cNvPr id="2" name="Ovaal 1">
            <a:extLst>
              <a:ext uri="{FF2B5EF4-FFF2-40B4-BE49-F238E27FC236}">
                <a16:creationId xmlns:a16="http://schemas.microsoft.com/office/drawing/2014/main" id="{3E4F8022-FB34-7841-8207-B00FA7F7B58E}"/>
              </a:ext>
            </a:extLst>
          </p:cNvPr>
          <p:cNvSpPr/>
          <p:nvPr/>
        </p:nvSpPr>
        <p:spPr>
          <a:xfrm>
            <a:off x="8509000" y="163982"/>
            <a:ext cx="3683000" cy="6711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244202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8" grpId="0"/>
      <p:bldP spid="10" grpId="0"/>
      <p:bldP spid="11" grpId="0"/>
      <p:bldP spid="12" grpId="0"/>
      <p:bldP spid="13" grpId="0"/>
      <p:bldP spid="1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Tijdelijke aanduiding voor inhoud 4" descr="Afbeelding met tekst&#10;&#10;Automatisch gegenereerde beschrijving">
            <a:extLst>
              <a:ext uri="{FF2B5EF4-FFF2-40B4-BE49-F238E27FC236}">
                <a16:creationId xmlns:a16="http://schemas.microsoft.com/office/drawing/2014/main" id="{5D300A36-742B-5A42-A226-C5435D2426D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87171" y="750677"/>
            <a:ext cx="8817656" cy="4615621"/>
          </a:xfrm>
        </p:spPr>
      </p:pic>
      <p:sp>
        <p:nvSpPr>
          <p:cNvPr id="6" name="Tekstvak 5">
            <a:extLst>
              <a:ext uri="{FF2B5EF4-FFF2-40B4-BE49-F238E27FC236}">
                <a16:creationId xmlns:a16="http://schemas.microsoft.com/office/drawing/2014/main" id="{AFBAAD9C-8752-0841-8C6B-AF5EE0A900D8}"/>
              </a:ext>
            </a:extLst>
          </p:cNvPr>
          <p:cNvSpPr txBox="1"/>
          <p:nvPr/>
        </p:nvSpPr>
        <p:spPr>
          <a:xfrm>
            <a:off x="2950935" y="5366298"/>
            <a:ext cx="629012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rgbClr val="FF0000"/>
                </a:solidFill>
              </a:rPr>
              <a:t>waarom niet </a:t>
            </a:r>
            <a:r>
              <a:rPr lang="nl-BE" sz="2800" i="1" dirty="0">
                <a:solidFill>
                  <a:srgbClr val="FF0000"/>
                </a:solidFill>
              </a:rPr>
              <a:t>geopstaan</a:t>
            </a:r>
            <a:r>
              <a:rPr lang="nl-BE" sz="2800" dirty="0">
                <a:solidFill>
                  <a:srgbClr val="FF0000"/>
                </a:solidFill>
              </a:rPr>
              <a:t>?</a:t>
            </a:r>
          </a:p>
          <a:p>
            <a:r>
              <a:rPr lang="nl-BE" sz="2800" dirty="0">
                <a:solidFill>
                  <a:srgbClr val="FF0000"/>
                </a:solidFill>
              </a:rPr>
              <a:t>Regel = het participium: ge + stam + t/d</a:t>
            </a:r>
          </a:p>
        </p:txBody>
      </p:sp>
    </p:spTree>
    <p:extLst>
      <p:ext uri="{BB962C8B-B14F-4D97-AF65-F5344CB8AC3E}">
        <p14:creationId xmlns:p14="http://schemas.microsoft.com/office/powerpoint/2010/main" val="3266315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062111" y="685800"/>
            <a:ext cx="9601200" cy="842749"/>
          </a:xfrm>
        </p:spPr>
        <p:txBody>
          <a:bodyPr>
            <a:normAutofit/>
          </a:bodyPr>
          <a:lstStyle/>
          <a:p>
            <a:r>
              <a:rPr lang="nl-NL" sz="4400" dirty="0">
                <a:solidFill>
                  <a:srgbClr val="0070C0"/>
                </a:solidFill>
              </a:rPr>
              <a:t>Scheidbare (</a:t>
            </a:r>
            <a:r>
              <a:rPr lang="nl-NL" sz="4400" dirty="0" err="1">
                <a:solidFill>
                  <a:srgbClr val="0070C0"/>
                </a:solidFill>
              </a:rPr>
              <a:t>separabele</a:t>
            </a:r>
            <a:r>
              <a:rPr lang="nl-NL" sz="4400" dirty="0">
                <a:solidFill>
                  <a:srgbClr val="0070C0"/>
                </a:solidFill>
              </a:rPr>
              <a:t>) verba</a:t>
            </a:r>
          </a:p>
        </p:txBody>
      </p:sp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49569" y="1733265"/>
            <a:ext cx="9601200" cy="474942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NL" sz="2400" b="1" dirty="0">
                <a:solidFill>
                  <a:schemeClr val="tx1"/>
                </a:solidFill>
              </a:rPr>
              <a:t>Opstaan</a:t>
            </a:r>
          </a:p>
          <a:p>
            <a:pPr marL="0" indent="0">
              <a:buNone/>
            </a:pPr>
            <a:endParaRPr lang="nl-NL" sz="2400" dirty="0">
              <a:solidFill>
                <a:srgbClr val="FF0000"/>
              </a:solidFill>
            </a:endParaRPr>
          </a:p>
          <a:p>
            <a:r>
              <a:rPr lang="nl-NL" sz="2400" dirty="0"/>
              <a:t>Ik </a:t>
            </a:r>
            <a:r>
              <a:rPr lang="nl-NL" sz="2400" dirty="0">
                <a:solidFill>
                  <a:srgbClr val="00B050"/>
                </a:solidFill>
              </a:rPr>
              <a:t>sta</a:t>
            </a:r>
            <a:r>
              <a:rPr lang="nl-NL" sz="2400" dirty="0"/>
              <a:t> heel vroeg </a:t>
            </a:r>
            <a:r>
              <a:rPr lang="nl-NL" sz="2400" dirty="0">
                <a:solidFill>
                  <a:srgbClr val="FF0000"/>
                </a:solidFill>
              </a:rPr>
              <a:t>op </a:t>
            </a:r>
          </a:p>
          <a:p>
            <a:r>
              <a:rPr lang="nl-NL" sz="2400" dirty="0"/>
              <a:t>Ik </a:t>
            </a:r>
            <a:r>
              <a:rPr lang="nl-NL" sz="2400" dirty="0">
                <a:solidFill>
                  <a:srgbClr val="00B050"/>
                </a:solidFill>
              </a:rPr>
              <a:t>stond</a:t>
            </a:r>
            <a:r>
              <a:rPr lang="nl-NL" sz="2400" dirty="0"/>
              <a:t> nooit zo vroeg </a:t>
            </a:r>
            <a:r>
              <a:rPr lang="nl-NL" sz="2400" dirty="0">
                <a:solidFill>
                  <a:srgbClr val="FF0000"/>
                </a:solidFill>
              </a:rPr>
              <a:t>op</a:t>
            </a:r>
          </a:p>
          <a:p>
            <a:r>
              <a:rPr lang="nl-NL" sz="2400" dirty="0"/>
              <a:t>Het is te vroeg om </a:t>
            </a:r>
            <a:r>
              <a:rPr lang="nl-NL" sz="2400" dirty="0">
                <a:solidFill>
                  <a:srgbClr val="FF0000"/>
                </a:solidFill>
              </a:rPr>
              <a:t>op</a:t>
            </a:r>
            <a:r>
              <a:rPr lang="nl-NL" sz="2400" dirty="0"/>
              <a:t> </a:t>
            </a:r>
            <a:r>
              <a:rPr lang="nl-NL" sz="2400" u="sng" dirty="0"/>
              <a:t>te</a:t>
            </a:r>
            <a:r>
              <a:rPr lang="nl-NL" sz="2400" dirty="0"/>
              <a:t> </a:t>
            </a:r>
            <a:r>
              <a:rPr lang="nl-NL" sz="2400" dirty="0">
                <a:solidFill>
                  <a:srgbClr val="00B050"/>
                </a:solidFill>
              </a:rPr>
              <a:t>staan</a:t>
            </a:r>
          </a:p>
          <a:p>
            <a:endParaRPr lang="nl-NL" sz="2400" dirty="0"/>
          </a:p>
          <a:p>
            <a:r>
              <a:rPr lang="nl-NL" sz="2400" dirty="0"/>
              <a:t>Ik ben om 6 uur </a:t>
            </a:r>
            <a:r>
              <a:rPr lang="nl-NL" sz="2400" dirty="0">
                <a:solidFill>
                  <a:srgbClr val="FF0000"/>
                </a:solidFill>
              </a:rPr>
              <a:t>op</a:t>
            </a:r>
            <a:r>
              <a:rPr lang="nl-NL" sz="2400" dirty="0"/>
              <a:t>ge</a:t>
            </a:r>
            <a:r>
              <a:rPr lang="nl-NL" sz="2400" dirty="0">
                <a:solidFill>
                  <a:srgbClr val="00B050"/>
                </a:solidFill>
              </a:rPr>
              <a:t>staan</a:t>
            </a:r>
          </a:p>
          <a:p>
            <a:r>
              <a:rPr lang="nl-NL" sz="2400" dirty="0"/>
              <a:t>Ik ga vroeg slapen omdat ik elke dag vroeg </a:t>
            </a:r>
            <a:r>
              <a:rPr lang="nl-NL" sz="2400" dirty="0">
                <a:solidFill>
                  <a:srgbClr val="FF0000"/>
                </a:solidFill>
              </a:rPr>
              <a:t>op</a:t>
            </a:r>
            <a:r>
              <a:rPr lang="nl-NL" sz="2400" dirty="0">
                <a:solidFill>
                  <a:srgbClr val="00B050"/>
                </a:solidFill>
              </a:rPr>
              <a:t>sta</a:t>
            </a:r>
            <a:r>
              <a:rPr lang="nl-NL" sz="2400" dirty="0"/>
              <a:t>.</a:t>
            </a:r>
          </a:p>
          <a:p>
            <a:endParaRPr lang="nl-NL" dirty="0">
              <a:highlight>
                <a:srgbClr val="FFFF00"/>
              </a:highlight>
              <a:sym typeface="Wingdings" panose="05000000000000000000" pitchFamily="2" charset="2"/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E313DA99-06BB-4F61-9660-B8A1338C40FA}"/>
              </a:ext>
            </a:extLst>
          </p:cNvPr>
          <p:cNvSpPr txBox="1">
            <a:spLocks/>
          </p:cNvSpPr>
          <p:nvPr/>
        </p:nvSpPr>
        <p:spPr>
          <a:xfrm>
            <a:off x="7721756" y="1832212"/>
            <a:ext cx="4023360" cy="43399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endParaRPr kumimoji="0" lang="nl-NL" sz="2400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PRESENS (hoofdzin)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IMPERFECTUM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TE + INFINITIEF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endParaRPr kumimoji="0" lang="nl-NL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highlight>
                  <a:srgbClr val="FFFF00"/>
                </a:highlight>
                <a:uLnTx/>
                <a:uFillTx/>
                <a:latin typeface="Calibri Light" panose="020F0302020204030204"/>
                <a:ea typeface="+mn-ea"/>
                <a:cs typeface="+mn-cs"/>
              </a:rPr>
              <a:t>PERFECTUM</a:t>
            </a: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(participium)</a:t>
            </a:r>
          </a:p>
          <a:p>
            <a:pPr marL="91440" marR="0" lvl="0" indent="-9144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Char char=" "/>
              <a:tabLst/>
              <a:defRPr/>
            </a:pPr>
            <a:r>
              <a:rPr kumimoji="0" lang="nl-NL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PRESENS (bijzin)</a:t>
            </a:r>
          </a:p>
        </p:txBody>
      </p:sp>
    </p:spTree>
    <p:extLst>
      <p:ext uri="{BB962C8B-B14F-4D97-AF65-F5344CB8AC3E}">
        <p14:creationId xmlns:p14="http://schemas.microsoft.com/office/powerpoint/2010/main" val="17973263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06B2E0-07D5-4159-A250-79F3D536A1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Scheidbare (</a:t>
            </a:r>
            <a:r>
              <a:rPr lang="nl-BE" dirty="0" err="1">
                <a:solidFill>
                  <a:srgbClr val="0070C0"/>
                </a:solidFill>
              </a:rPr>
              <a:t>separabele</a:t>
            </a:r>
            <a:r>
              <a:rPr lang="nl-BE" dirty="0">
                <a:solidFill>
                  <a:srgbClr val="0070C0"/>
                </a:solidFill>
              </a:rPr>
              <a:t>) verba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142DA3B-BD19-4E36-AE07-A321490CCA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Scheidbare verba kunnen </a:t>
            </a:r>
            <a:r>
              <a:rPr lang="nl-BE" dirty="0">
                <a:solidFill>
                  <a:srgbClr val="FF0000"/>
                </a:solidFill>
              </a:rPr>
              <a:t>regelmatig of onregelmatig </a:t>
            </a:r>
            <a:r>
              <a:rPr lang="nl-BE" dirty="0"/>
              <a:t>zijn.</a:t>
            </a:r>
          </a:p>
          <a:p>
            <a:pPr lvl="0"/>
            <a:r>
              <a:rPr lang="nl-BE" dirty="0"/>
              <a:t>regelmatig scheidbaar verbum: scheidbaar deel + ge + stam + d/t</a:t>
            </a:r>
          </a:p>
          <a:p>
            <a:pPr marL="0" lvl="0" indent="0">
              <a:buNone/>
            </a:pPr>
            <a:r>
              <a:rPr lang="nl-BE" dirty="0"/>
              <a:t>	bv.	(jezelf) voorstellen:</a:t>
            </a:r>
            <a:endParaRPr lang="nl-BE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BE" dirty="0"/>
              <a:t>		uitnodigen:</a:t>
            </a:r>
            <a:endParaRPr lang="nl-BE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BE" dirty="0"/>
              <a:t>		aankleden:</a:t>
            </a:r>
            <a:endParaRPr lang="nl-BE" dirty="0">
              <a:solidFill>
                <a:srgbClr val="00B050"/>
              </a:solidFill>
            </a:endParaRPr>
          </a:p>
          <a:p>
            <a:pPr lvl="0"/>
            <a:r>
              <a:rPr lang="nl-BE" dirty="0"/>
              <a:t>onregelmatig scheidbaar verbum: (van buiten leren)</a:t>
            </a:r>
          </a:p>
          <a:p>
            <a:pPr marL="0" lvl="0" indent="0">
              <a:buNone/>
            </a:pPr>
            <a:r>
              <a:rPr lang="nl-BE" dirty="0"/>
              <a:t>	bv. 	</a:t>
            </a:r>
            <a:r>
              <a:rPr lang="nl-BE" dirty="0">
                <a:solidFill>
                  <a:schemeClr val="bg1"/>
                </a:solidFill>
              </a:rPr>
              <a:t>afwijzen</a:t>
            </a:r>
            <a:r>
              <a:rPr lang="nl-BE" dirty="0"/>
              <a:t>: 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ik heb de uitnodiging </a:t>
            </a:r>
            <a:r>
              <a:rPr lang="nl-BE" dirty="0"/>
              <a:t>afgewezen</a:t>
            </a:r>
          </a:p>
          <a:p>
            <a:pPr marL="0" indent="0">
              <a:buNone/>
            </a:pPr>
            <a:r>
              <a:rPr lang="nl-BE" dirty="0"/>
              <a:t>		</a:t>
            </a:r>
            <a:r>
              <a:rPr lang="nl-BE" dirty="0">
                <a:solidFill>
                  <a:schemeClr val="bg1"/>
                </a:solidFill>
              </a:rPr>
              <a:t>opstaan</a:t>
            </a:r>
            <a:r>
              <a:rPr lang="nl-BE" dirty="0"/>
              <a:t>: </a:t>
            </a:r>
            <a:r>
              <a:rPr lang="nl-BE" dirty="0">
                <a:solidFill>
                  <a:schemeClr val="bg1">
                    <a:lumMod val="65000"/>
                  </a:schemeClr>
                </a:solidFill>
              </a:rPr>
              <a:t>hij is vroeg </a:t>
            </a:r>
            <a:r>
              <a:rPr lang="nl-BE" dirty="0"/>
              <a:t>opgestaan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E9B9EAFD-65C4-43D2-80F6-54F149CF8CF7}"/>
              </a:ext>
            </a:extLst>
          </p:cNvPr>
          <p:cNvSpPr txBox="1"/>
          <p:nvPr/>
        </p:nvSpPr>
        <p:spPr>
          <a:xfrm>
            <a:off x="5562600" y="2806700"/>
            <a:ext cx="537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ik heb mezelf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voorgesteld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E31F4074-B4C1-4C8B-930B-137A134118F8}"/>
              </a:ext>
            </a:extLst>
          </p:cNvPr>
          <p:cNvSpPr txBox="1"/>
          <p:nvPr/>
        </p:nvSpPr>
        <p:spPr>
          <a:xfrm>
            <a:off x="4432300" y="3317220"/>
            <a:ext cx="537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 hebben hem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uitgenodigd</a:t>
            </a: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18DF420A-008A-4722-857C-D86C03DC187D}"/>
              </a:ext>
            </a:extLst>
          </p:cNvPr>
          <p:cNvSpPr txBox="1"/>
          <p:nvPr/>
        </p:nvSpPr>
        <p:spPr>
          <a:xfrm>
            <a:off x="4394200" y="3827740"/>
            <a:ext cx="6400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6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mijn dochter heeft zichzelf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aangekleed</a:t>
            </a: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F36EDDCD-EDF4-4A87-94A7-23580667F136}"/>
              </a:ext>
            </a:extLst>
          </p:cNvPr>
          <p:cNvSpPr txBox="1"/>
          <p:nvPr/>
        </p:nvSpPr>
        <p:spPr>
          <a:xfrm>
            <a:off x="2218202" y="4731425"/>
            <a:ext cx="1435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afwijzen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49F4C09-7D11-4913-B88C-8FB980586605}"/>
              </a:ext>
            </a:extLst>
          </p:cNvPr>
          <p:cNvSpPr txBox="1"/>
          <p:nvPr/>
        </p:nvSpPr>
        <p:spPr>
          <a:xfrm>
            <a:off x="2222500" y="5241945"/>
            <a:ext cx="53721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opstaan</a:t>
            </a:r>
          </a:p>
        </p:txBody>
      </p:sp>
    </p:spTree>
    <p:extLst>
      <p:ext uri="{BB962C8B-B14F-4D97-AF65-F5344CB8AC3E}">
        <p14:creationId xmlns:p14="http://schemas.microsoft.com/office/powerpoint/2010/main" val="35471516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/>
      <p:bldP spid="5" grpId="0"/>
      <p:bldP spid="7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8897A0-881D-4D60-B9D5-89557AD98E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8530883" cy="1325563"/>
          </a:xfrm>
        </p:spPr>
        <p:txBody>
          <a:bodyPr>
            <a:noAutofit/>
          </a:bodyPr>
          <a:lstStyle/>
          <a:p>
            <a:r>
              <a:rPr lang="nl-BE" sz="4400" spc="-120" dirty="0"/>
              <a:t>Schrijf de juiste vorm van de verba in de rechterkolom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DF58810D-D407-453A-983E-831B6CEF30F3}"/>
              </a:ext>
            </a:extLst>
          </p:cNvPr>
          <p:cNvSpPr txBox="1"/>
          <p:nvPr/>
        </p:nvSpPr>
        <p:spPr>
          <a:xfrm>
            <a:off x="9495692" y="126027"/>
            <a:ext cx="2560321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 </a:t>
            </a:r>
            <a:r>
              <a:rPr kumimoji="0" lang="nl-BE" sz="2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Syllabus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p. 109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9DB4043-A635-F303-B844-7FF8FFF214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718" y="1481964"/>
            <a:ext cx="6972273" cy="5658184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2F917E89-C73B-4974-91ED-8142AF02A3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09194" y="2133878"/>
            <a:ext cx="3995058" cy="513870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000" dirty="0">
                <a:solidFill>
                  <a:srgbClr val="00B0F0"/>
                </a:solidFill>
                <a:latin typeface="+mj-lt"/>
              </a:rPr>
              <a:t>opgestaan</a:t>
            </a:r>
          </a:p>
          <a:p>
            <a:pPr marL="0" indent="0">
              <a:buNone/>
            </a:pPr>
            <a:endParaRPr lang="nl-BE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14395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151509-56C2-4917-BED2-C15461B8F4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9051" y="89336"/>
            <a:ext cx="10772775" cy="1658198"/>
          </a:xfrm>
        </p:spPr>
        <p:txBody>
          <a:bodyPr>
            <a:normAutofit/>
          </a:bodyPr>
          <a:lstStyle/>
          <a:p>
            <a:r>
              <a:rPr lang="nl-BE" dirty="0">
                <a:solidFill>
                  <a:srgbClr val="C00000"/>
                </a:solidFill>
              </a:rPr>
              <a:t>Extra oefenen?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D6017EED-D3B9-4168-96E4-2523CFDC2A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9051" y="2104216"/>
            <a:ext cx="3383936" cy="3383936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B5AAE92-3DAB-4198-893C-ED221AC385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14492" y="1534948"/>
            <a:ext cx="7133811" cy="523371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sz="1900" b="1" dirty="0">
              <a:solidFill>
                <a:srgbClr val="E67E23"/>
              </a:solidFill>
              <a:effectLst/>
            </a:endParaRPr>
          </a:p>
          <a:p>
            <a:r>
              <a:rPr lang="nl-BE" sz="1900" b="1" dirty="0">
                <a:solidFill>
                  <a:srgbClr val="E67E23"/>
                </a:solidFill>
                <a:effectLst/>
              </a:rPr>
              <a:t>STUDEER</a:t>
            </a:r>
            <a:endParaRPr lang="nl-BE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nl-BE" sz="1900" dirty="0">
                <a:effectLst/>
              </a:rPr>
              <a:t>Het perfectum, onregelmatige verba --&gt; syllabus p. 102-115</a:t>
            </a:r>
            <a:endParaRPr lang="nl-BE" sz="1900" dirty="0"/>
          </a:p>
          <a:p>
            <a:endParaRPr lang="nl-BE" sz="1900" b="1" dirty="0">
              <a:solidFill>
                <a:srgbClr val="169179"/>
              </a:solidFill>
              <a:effectLst/>
            </a:endParaRPr>
          </a:p>
          <a:p>
            <a:r>
              <a:rPr lang="nl-BE" sz="1900" b="1" dirty="0">
                <a:solidFill>
                  <a:srgbClr val="169179"/>
                </a:solidFill>
                <a:effectLst/>
              </a:rPr>
              <a:t>MAAK DE OEFENINGEN</a:t>
            </a:r>
            <a:endParaRPr lang="nl-BE" sz="1900" dirty="0"/>
          </a:p>
          <a:p>
            <a:pPr>
              <a:buFont typeface="Arial" panose="020B0604020202020204" pitchFamily="34" charset="0"/>
              <a:buChar char="•"/>
            </a:pPr>
            <a:r>
              <a:rPr lang="nl-BE" sz="1900" dirty="0">
                <a:effectLst/>
              </a:rPr>
              <a:t>Zo Gezegd mondeling p. 156-157, oefening 2 &gt; ik zal de verbetersleutel geven als je de oefening gemaakt hebt</a:t>
            </a:r>
            <a:endParaRPr lang="nl-BE" sz="1900" dirty="0"/>
          </a:p>
          <a:p>
            <a:pPr>
              <a:buFont typeface="Arial" panose="020B0604020202020204" pitchFamily="34" charset="0"/>
              <a:buChar char="•"/>
            </a:pPr>
            <a:endParaRPr lang="nl-BE" sz="1900" dirty="0">
              <a:effectLst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nl-BE" sz="1900" dirty="0">
                <a:effectLst/>
              </a:rPr>
              <a:t>EXTRA:</a:t>
            </a:r>
            <a:r>
              <a:rPr lang="nl-BE" sz="1900" dirty="0"/>
              <a:t>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900" dirty="0">
                <a:effectLst/>
              </a:rPr>
              <a:t>Meer oefenen? Maak deze </a:t>
            </a:r>
            <a:r>
              <a:rPr lang="nl-BE" sz="1900" dirty="0">
                <a:effectLst/>
                <a:hlinkClick r:id="rId3" tooltip="Extra oefeningen (niet verplicht, alleen voor wie dit wenst)"/>
              </a:rPr>
              <a:t>extra oefening bij deel 1.</a:t>
            </a:r>
            <a:endParaRPr lang="nl-BE" sz="19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nl-BE" sz="1900" dirty="0">
                <a:effectLst/>
              </a:rPr>
              <a:t>Oefenen op </a:t>
            </a:r>
            <a:r>
              <a:rPr lang="nl-BE" sz="1900" dirty="0">
                <a:effectLst/>
                <a:hlinkClick r:id="rId4" tooltip="Algemeen"/>
              </a:rPr>
              <a:t>Quizlet</a:t>
            </a:r>
            <a:endParaRPr lang="nl-BE" sz="1900" dirty="0">
              <a:effectLst/>
            </a:endParaRPr>
          </a:p>
          <a:p>
            <a:pPr marL="457200" indent="-457200">
              <a:buFont typeface="+mj-lt"/>
              <a:buAutoNum type="arabicPeriod"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37421680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360E127-8C77-4DB7-B7FF-635F0BC143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nl-BE" dirty="0"/>
              <a:t>Waystage</a:t>
            </a:r>
            <a:br>
              <a:rPr lang="nl-BE" dirty="0"/>
            </a:br>
            <a:r>
              <a:rPr lang="nl-BE" dirty="0"/>
              <a:t>1.2. verkort (80u)</a:t>
            </a:r>
          </a:p>
        </p:txBody>
      </p:sp>
      <p:sp>
        <p:nvSpPr>
          <p:cNvPr id="3" name="Ondertitel 2">
            <a:extLst>
              <a:ext uri="{FF2B5EF4-FFF2-40B4-BE49-F238E27FC236}">
                <a16:creationId xmlns:a16="http://schemas.microsoft.com/office/drawing/2014/main" id="{103A8A61-FD22-43CA-80C7-5FC1D08E29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03504" y="4123267"/>
            <a:ext cx="9228201" cy="1645920"/>
          </a:xfrm>
        </p:spPr>
        <p:txBody>
          <a:bodyPr/>
          <a:lstStyle/>
          <a:p>
            <a:r>
              <a:rPr lang="nl-BE" dirty="0"/>
              <a:t>Schriftelijk</a:t>
            </a:r>
          </a:p>
        </p:txBody>
      </p:sp>
      <p:sp>
        <p:nvSpPr>
          <p:cNvPr id="4" name="Ondertitel 2">
            <a:extLst>
              <a:ext uri="{FF2B5EF4-FFF2-40B4-BE49-F238E27FC236}">
                <a16:creationId xmlns:a16="http://schemas.microsoft.com/office/drawing/2014/main" id="{DE4AF013-8AED-4C02-9B16-96261E20E9BC}"/>
              </a:ext>
            </a:extLst>
          </p:cNvPr>
          <p:cNvSpPr txBox="1">
            <a:spLocks/>
          </p:cNvSpPr>
          <p:nvPr/>
        </p:nvSpPr>
        <p:spPr>
          <a:xfrm rot="16200000">
            <a:off x="8215181" y="2693332"/>
            <a:ext cx="4787146" cy="13645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None/>
              <a:defRPr sz="3200" kern="1200">
                <a:solidFill>
                  <a:srgbClr val="262626"/>
                </a:solidFill>
                <a:latin typeface="+mj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4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ts val="1300"/>
              </a:spcBef>
              <a:spcAft>
                <a:spcPts val="0"/>
              </a:spcAft>
              <a:buClrTx/>
              <a:buSzTx/>
              <a:buFont typeface="Arial" pitchFamily="34" charset="0"/>
              <a:buNone/>
              <a:tabLst/>
              <a:defRPr/>
            </a:pPr>
            <a:r>
              <a:rPr kumimoji="0" lang="nl-BE" sz="8800" b="0" i="1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 panose="020F0302020204030204"/>
                <a:ea typeface="+mn-ea"/>
                <a:cs typeface="+mn-cs"/>
              </a:rPr>
              <a:t>WELKOM!</a:t>
            </a:r>
          </a:p>
        </p:txBody>
      </p:sp>
      <p:sp>
        <p:nvSpPr>
          <p:cNvPr id="5" name="Oval Callout 7">
            <a:extLst>
              <a:ext uri="{FF2B5EF4-FFF2-40B4-BE49-F238E27FC236}">
                <a16:creationId xmlns:a16="http://schemas.microsoft.com/office/drawing/2014/main" id="{2D927744-D3B9-47AA-B541-D385B24F1B86}"/>
              </a:ext>
            </a:extLst>
          </p:cNvPr>
          <p:cNvSpPr/>
          <p:nvPr/>
        </p:nvSpPr>
        <p:spPr>
          <a:xfrm>
            <a:off x="5830655" y="554578"/>
            <a:ext cx="3448762" cy="2064404"/>
          </a:xfrm>
          <a:prstGeom prst="wedgeEllipseCallout">
            <a:avLst/>
          </a:prstGeom>
          <a:solidFill>
            <a:srgbClr val="334F64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4400" b="1" dirty="0">
                <a:latin typeface="Cambria" panose="02040503050406030204" pitchFamily="18" charset="0"/>
                <a:ea typeface="Cambria" panose="02040503050406030204" pitchFamily="18" charset="0"/>
              </a:rPr>
              <a:t>Online!</a:t>
            </a:r>
            <a:endParaRPr lang="fr-FR" sz="4400" dirty="0">
              <a:latin typeface="Cambria" panose="02040503050406030204" pitchFamily="18" charset="0"/>
              <a:ea typeface="Cambria" panose="020405030504060302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997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DD8F1FFB-5F90-4FEF-9CD9-AFBD5DE6B9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 panose="020F0302020204030204"/>
              <a:ea typeface="+mn-ea"/>
              <a:cs typeface="+mn-cs"/>
            </a:endParaRPr>
          </a:p>
        </p:txBody>
      </p:sp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0" y="965199"/>
            <a:ext cx="3085919" cy="4911211"/>
          </a:xfrm>
        </p:spPr>
        <p:txBody>
          <a:bodyPr anchor="ctr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nl-NL" sz="3000" dirty="0">
                <a:solidFill>
                  <a:schemeClr val="tx1"/>
                </a:solidFill>
              </a:rPr>
              <a:t>Informatie begrijpen in </a:t>
            </a:r>
            <a:r>
              <a:rPr lang="nl-NL" sz="3000" dirty="0" err="1">
                <a:solidFill>
                  <a:srgbClr val="00B0F0"/>
                </a:solidFill>
              </a:rPr>
              <a:t>krantenartikels</a:t>
            </a:r>
            <a:endParaRPr lang="nl-NL" sz="3000" dirty="0">
              <a:solidFill>
                <a:srgbClr val="00B0F0"/>
              </a:solidFill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AB43FA47-BA5F-408C-A681-89DC58E9E2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053840" y="2071116"/>
            <a:ext cx="0" cy="271576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1: Wie is de kampioen?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Gezegd schriftelijk</a:t>
            </a:r>
            <a:r>
              <a:rPr lang="nl-NL" sz="3600" dirty="0">
                <a:solidFill>
                  <a:schemeClr val="tx1"/>
                </a:solidFill>
              </a:rPr>
              <a:t>, p. 9-22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288586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ndertitel 2"/>
          <p:cNvSpPr>
            <a:spLocks noGrp="1"/>
          </p:cNvSpPr>
          <p:nvPr>
            <p:ph type="subTitle" idx="1"/>
          </p:nvPr>
        </p:nvSpPr>
        <p:spPr>
          <a:xfrm>
            <a:off x="642621" y="965199"/>
            <a:ext cx="2925062" cy="4911211"/>
          </a:xfrm>
        </p:spPr>
        <p:txBody>
          <a:bodyPr anchor="ctr">
            <a:normAutofit/>
          </a:bodyPr>
          <a:lstStyle/>
          <a:p>
            <a:r>
              <a:rPr lang="nl-NL" sz="3000" dirty="0">
                <a:solidFill>
                  <a:schemeClr val="tx1"/>
                </a:solidFill>
              </a:rPr>
              <a:t>Nederlands – </a:t>
            </a:r>
          </a:p>
          <a:p>
            <a:r>
              <a:rPr lang="nl-NL" sz="3000" dirty="0">
                <a:solidFill>
                  <a:schemeClr val="tx1"/>
                </a:solidFill>
              </a:rPr>
              <a:t>1.2</a:t>
            </a:r>
          </a:p>
        </p:txBody>
      </p:sp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4534746" y="965200"/>
            <a:ext cx="6851057" cy="4911211"/>
          </a:xfrm>
        </p:spPr>
        <p:txBody>
          <a:bodyPr anchor="ctr">
            <a:normAutofit/>
          </a:bodyPr>
          <a:lstStyle/>
          <a:p>
            <a:pPr algn="r"/>
            <a:r>
              <a:rPr lang="nl-NL" sz="8000" dirty="0">
                <a:solidFill>
                  <a:schemeClr val="tx1"/>
                </a:solidFill>
              </a:rPr>
              <a:t>Deel 1: Heb jij een grote familie?</a:t>
            </a:r>
            <a:br>
              <a:rPr lang="nl-NL" sz="8000" dirty="0">
                <a:solidFill>
                  <a:schemeClr val="tx1"/>
                </a:solidFill>
              </a:rPr>
            </a:br>
            <a:r>
              <a:rPr lang="nl-NL" sz="3600" i="1" dirty="0">
                <a:solidFill>
                  <a:schemeClr val="tx1"/>
                </a:solidFill>
              </a:rPr>
              <a:t>Zo Gezegd </a:t>
            </a:r>
            <a:r>
              <a:rPr lang="nl-NL" sz="3600" dirty="0">
                <a:solidFill>
                  <a:schemeClr val="tx1"/>
                </a:solidFill>
              </a:rPr>
              <a:t>mondeling, p. 9-22</a:t>
            </a:r>
            <a:endParaRPr lang="nl-NL" sz="8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98529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Beker Trofee wanddecoratie">
            <a:extLst>
              <a:ext uri="{FF2B5EF4-FFF2-40B4-BE49-F238E27FC236}">
                <a16:creationId xmlns:a16="http://schemas.microsoft.com/office/drawing/2014/main" id="{2159FCE0-1012-472D-BA09-56D16B7843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0" y="571500"/>
            <a:ext cx="57150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80508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E508309E-0CB5-473F-AD43-9682BA3DFF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Wie … van de klas?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14F240A5-FE53-0E48-B1A3-426647F507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992" b="51875"/>
          <a:stretch/>
        </p:blipFill>
        <p:spPr bwMode="auto">
          <a:xfrm>
            <a:off x="7335838" y="3557587"/>
            <a:ext cx="4856162" cy="3300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4E86FB23-252E-49C5-B1D9-C8C0E93B3C62}"/>
              </a:ext>
            </a:extLst>
          </p:cNvPr>
          <p:cNvSpPr txBox="1"/>
          <p:nvPr/>
        </p:nvSpPr>
        <p:spPr>
          <a:xfrm>
            <a:off x="7971692" y="126027"/>
            <a:ext cx="4084322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Zo Gezegd schriftelijk </a:t>
            </a:r>
            <a:r>
              <a:rPr lang="nl-BE" sz="2800" dirty="0">
                <a:solidFill>
                  <a:schemeClr val="bg1"/>
                </a:solidFill>
              </a:rPr>
              <a:t>p. 10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C0C78965-2824-4422-AB0E-94ED3CCDD856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133793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sz="3200" dirty="0"/>
              <a:t>a/b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3200" dirty="0"/>
              <a:t>c/d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3200" dirty="0"/>
              <a:t>e/f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3200" dirty="0"/>
              <a:t>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sz="3200" dirty="0"/>
              <a:t>h</a:t>
            </a: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7C43FBDB-A9D6-4ACD-A97E-59D03A43DAB5}"/>
              </a:ext>
            </a:extLst>
          </p:cNvPr>
          <p:cNvSpPr txBox="1">
            <a:spLocks/>
          </p:cNvSpPr>
          <p:nvPr/>
        </p:nvSpPr>
        <p:spPr>
          <a:xfrm>
            <a:off x="1722474" y="1825625"/>
            <a:ext cx="6021351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Hoe oud ben jij?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Hoe lang woon jij (al) in België?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 is jouw schoenmaat? Welke maat van schoenen heb jij?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Hoeveel talen spreek jij?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Hoeveel kosten jouw schoenen? / Hoeveel hebben jouw schoenen gekost?</a:t>
            </a:r>
          </a:p>
        </p:txBody>
      </p:sp>
    </p:spTree>
    <p:extLst>
      <p:ext uri="{BB962C8B-B14F-4D97-AF65-F5344CB8AC3E}">
        <p14:creationId xmlns:p14="http://schemas.microsoft.com/office/powerpoint/2010/main" val="959821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B0F4A-125D-489F-9827-839B69B1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107766"/>
          </a:xfrm>
        </p:spPr>
        <p:txBody>
          <a:bodyPr>
            <a:normAutofit lnSpcReduction="10000"/>
          </a:bodyPr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/>
              <a:t>De zwaarste kat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tx1"/>
                </a:solidFill>
              </a:rPr>
              <a:t>De</a:t>
            </a:r>
            <a:r>
              <a:rPr lang="nl-NL" sz="2800" dirty="0"/>
              <a:t> hoogste berg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/>
              <a:t>De oudste man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/>
              <a:t>Het grootste boek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De snelste achtbaan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De langste metrolijn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De duurste hotelkamer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De kleinste vrouw</a:t>
            </a:r>
          </a:p>
        </p:txBody>
      </p:sp>
    </p:spTree>
    <p:extLst>
      <p:ext uri="{BB962C8B-B14F-4D97-AF65-F5344CB8AC3E}">
        <p14:creationId xmlns:p14="http://schemas.microsoft.com/office/powerpoint/2010/main" val="408774915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A63D37-648A-4334-A097-82A028CE16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24" y="499533"/>
            <a:ext cx="10772775" cy="1512147"/>
          </a:xfrm>
        </p:spPr>
        <p:txBody>
          <a:bodyPr/>
          <a:lstStyle/>
          <a:p>
            <a:r>
              <a:rPr lang="nl-NL" dirty="0">
                <a:solidFill>
                  <a:srgbClr val="00B0F0"/>
                </a:solidFill>
              </a:rPr>
              <a:t>Vergelijken</a:t>
            </a:r>
            <a:endParaRPr lang="nl-BE" dirty="0">
              <a:solidFill>
                <a:srgbClr val="00B0F0"/>
              </a:solidFill>
            </a:endParaRP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52B0F4A-125D-489F-9827-839B69B1A8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0753725" cy="4107766"/>
          </a:xfrm>
        </p:spPr>
        <p:txBody>
          <a:bodyPr>
            <a:normAutofit lnSpcReduction="10000"/>
          </a:bodyPr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/>
              <a:t>De zwaar</a:t>
            </a:r>
            <a:r>
              <a:rPr lang="nl-NL" sz="2800" b="1" dirty="0"/>
              <a:t>ste</a:t>
            </a:r>
            <a:r>
              <a:rPr lang="nl-NL" sz="2800" dirty="0"/>
              <a:t> kat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tx1"/>
                </a:solidFill>
              </a:rPr>
              <a:t>De</a:t>
            </a:r>
            <a:r>
              <a:rPr lang="nl-NL" sz="2800" dirty="0"/>
              <a:t> hoog</a:t>
            </a:r>
            <a:r>
              <a:rPr lang="nl-NL" sz="2800" b="1" dirty="0"/>
              <a:t>ste</a:t>
            </a:r>
            <a:r>
              <a:rPr lang="nl-NL" sz="2800" dirty="0"/>
              <a:t> berg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/>
              <a:t>De oud</a:t>
            </a:r>
            <a:r>
              <a:rPr lang="nl-NL" sz="2800" b="1" dirty="0"/>
              <a:t>ste</a:t>
            </a:r>
            <a:r>
              <a:rPr lang="nl-NL" sz="2800" dirty="0"/>
              <a:t> man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/>
              <a:t>Het groot</a:t>
            </a:r>
            <a:r>
              <a:rPr lang="nl-NL" sz="2800" b="1" dirty="0"/>
              <a:t>ste</a:t>
            </a:r>
            <a:r>
              <a:rPr lang="nl-NL" sz="2800" dirty="0"/>
              <a:t> boek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De snel</a:t>
            </a:r>
            <a:r>
              <a:rPr lang="nl-BE" sz="2800" b="1" dirty="0"/>
              <a:t>ste</a:t>
            </a:r>
            <a:r>
              <a:rPr lang="nl-BE" sz="2800" dirty="0"/>
              <a:t> achtbaan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De lang</a:t>
            </a:r>
            <a:r>
              <a:rPr lang="nl-BE" sz="2800" b="1" dirty="0"/>
              <a:t>ste</a:t>
            </a:r>
            <a:r>
              <a:rPr lang="nl-BE" sz="2800" dirty="0"/>
              <a:t> metrolijn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De duur</a:t>
            </a:r>
            <a:r>
              <a:rPr lang="nl-BE" sz="2800" b="1" dirty="0"/>
              <a:t>ste</a:t>
            </a:r>
            <a:r>
              <a:rPr lang="nl-BE" sz="2800" dirty="0"/>
              <a:t> hotelkamer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BE" sz="2800" dirty="0"/>
              <a:t>De klein</a:t>
            </a:r>
            <a:r>
              <a:rPr lang="nl-BE" sz="2800" b="1" dirty="0"/>
              <a:t>ste</a:t>
            </a:r>
            <a:r>
              <a:rPr lang="nl-BE" sz="2800" dirty="0"/>
              <a:t> vrouw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08FAF734-A9E0-4BE5-AF98-49A842407A61}"/>
              </a:ext>
            </a:extLst>
          </p:cNvPr>
          <p:cNvSpPr txBox="1"/>
          <p:nvPr/>
        </p:nvSpPr>
        <p:spPr>
          <a:xfrm>
            <a:off x="5008099" y="2897944"/>
            <a:ext cx="650724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200" i="1" dirty="0"/>
              <a:t>Lidwoord + adjectief </a:t>
            </a:r>
            <a:r>
              <a:rPr lang="nl-NL" sz="3200" b="1" i="1" dirty="0"/>
              <a:t>+ ste </a:t>
            </a:r>
            <a:r>
              <a:rPr lang="nl-NL" sz="3200" i="1" dirty="0"/>
              <a:t>+ substantief</a:t>
            </a:r>
          </a:p>
          <a:p>
            <a:endParaRPr lang="nl-NL" sz="3200" i="1" dirty="0"/>
          </a:p>
          <a:p>
            <a:r>
              <a:rPr lang="nl-NL" sz="3200" dirty="0">
                <a:solidFill>
                  <a:srgbClr val="00B0F0"/>
                </a:solidFill>
              </a:rPr>
              <a:t>-&gt; de superlatief</a:t>
            </a:r>
            <a:endParaRPr lang="nl-BE" sz="3200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2208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FADE9A-E293-4601-B95F-41EF9A02D5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Vergelijken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6FFFC51C-2A48-474D-AF0F-A8751EEB4C57}"/>
              </a:ext>
            </a:extLst>
          </p:cNvPr>
          <p:cNvSpPr txBox="1"/>
          <p:nvPr/>
        </p:nvSpPr>
        <p:spPr>
          <a:xfrm>
            <a:off x="5791200" y="143435"/>
            <a:ext cx="626481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Syllabus</a:t>
            </a:r>
            <a:endParaRPr lang="nl-BE" sz="2800" dirty="0">
              <a:solidFill>
                <a:schemeClr val="bg1"/>
              </a:solidFill>
            </a:endParaRP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D71EBBA-3D74-44D1-AD32-2DEC0085A63D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25429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1 hoog ↔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2 zwaar ↔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3 duur ↔ 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4 traag ↔ 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5 lang ↔ 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6 klein ↔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NL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j-lt"/>
                <a:ea typeface="+mn-ea"/>
                <a:cs typeface="+mn-cs"/>
              </a:rPr>
              <a:t>7 goed ↔ 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j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420F9B8C-8B22-474B-B53B-EE35651515A8}"/>
              </a:ext>
            </a:extLst>
          </p:cNvPr>
          <p:cNvSpPr txBox="1">
            <a:spLocks/>
          </p:cNvSpPr>
          <p:nvPr/>
        </p:nvSpPr>
        <p:spPr>
          <a:xfrm>
            <a:off x="2670544" y="1825625"/>
            <a:ext cx="2542953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rgbClr val="00B050"/>
                </a:solidFill>
              </a:rPr>
              <a:t>laag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rgbClr val="00B050"/>
                </a:solidFill>
              </a:rPr>
              <a:t>licht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rgbClr val="00B050"/>
                </a:solidFill>
              </a:rPr>
              <a:t>goedkoop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rgbClr val="00B050"/>
                </a:solidFill>
              </a:rPr>
              <a:t>snel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rgbClr val="00B050"/>
                </a:solidFill>
              </a:rPr>
              <a:t>kort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rgbClr val="00B050"/>
                </a:solidFill>
              </a:rPr>
              <a:t>groot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>
                <a:solidFill>
                  <a:srgbClr val="00B050"/>
                </a:solidFill>
              </a:rPr>
              <a:t>slecht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>
              <a:solidFill>
                <a:srgbClr val="00B050"/>
              </a:solidFill>
              <a:latin typeface="Calibri" panose="020F0502020204030204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FFA82B79-0DC8-FA4B-8E2C-2AB1B903E5C6}"/>
              </a:ext>
            </a:extLst>
          </p:cNvPr>
          <p:cNvSpPr txBox="1"/>
          <p:nvPr/>
        </p:nvSpPr>
        <p:spPr>
          <a:xfrm>
            <a:off x="6096000" y="3167390"/>
            <a:ext cx="496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00B0F0"/>
                </a:solidFill>
              </a:rPr>
              <a:t>= tegengestelden / antoniemen</a:t>
            </a:r>
            <a:endParaRPr lang="nl-BE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198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1E77ADBB-6D9C-4441-8748-CF7015F415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20000" y="2267341"/>
            <a:ext cx="45720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sz="2800" dirty="0">
                <a:solidFill>
                  <a:srgbClr val="00B050"/>
                </a:solidFill>
              </a:rPr>
              <a:t>Tom is niet sterk.</a:t>
            </a:r>
          </a:p>
          <a:p>
            <a:pPr marL="0" indent="0">
              <a:buNone/>
            </a:pPr>
            <a:r>
              <a:rPr lang="nl-BE" sz="2800" dirty="0">
                <a:solidFill>
                  <a:srgbClr val="00B050"/>
                </a:solidFill>
              </a:rPr>
              <a:t>Tom is geen sterke man.</a:t>
            </a:r>
          </a:p>
          <a:p>
            <a:pPr marL="0" indent="0">
              <a:buNone/>
            </a:pPr>
            <a:endParaRPr lang="nl-BE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BE" sz="2800" dirty="0">
                <a:solidFill>
                  <a:srgbClr val="00B050"/>
                </a:solidFill>
              </a:rPr>
              <a:t>Peter is </a:t>
            </a:r>
            <a:r>
              <a:rPr lang="nl-BE" sz="2800" u="sng" dirty="0">
                <a:solidFill>
                  <a:srgbClr val="00B050"/>
                </a:solidFill>
              </a:rPr>
              <a:t>sterk</a:t>
            </a:r>
            <a:r>
              <a:rPr lang="nl-BE" sz="2800" b="1" u="sng" dirty="0">
                <a:solidFill>
                  <a:srgbClr val="00B050"/>
                </a:solidFill>
              </a:rPr>
              <a:t>er</a:t>
            </a:r>
            <a:r>
              <a:rPr lang="nl-BE" sz="2800" u="sng" dirty="0">
                <a:solidFill>
                  <a:srgbClr val="00B050"/>
                </a:solidFill>
              </a:rPr>
              <a:t> </a:t>
            </a:r>
            <a:r>
              <a:rPr lang="nl-BE" sz="2800" b="1" u="sng" dirty="0">
                <a:solidFill>
                  <a:srgbClr val="00B050"/>
                </a:solidFill>
              </a:rPr>
              <a:t>dan</a:t>
            </a:r>
            <a:r>
              <a:rPr lang="nl-BE" sz="2800" u="sng" dirty="0">
                <a:solidFill>
                  <a:srgbClr val="00B050"/>
                </a:solidFill>
              </a:rPr>
              <a:t> </a:t>
            </a:r>
            <a:r>
              <a:rPr lang="nl-BE" sz="2800" dirty="0">
                <a:solidFill>
                  <a:srgbClr val="00B050"/>
                </a:solidFill>
              </a:rPr>
              <a:t>Tom.</a:t>
            </a:r>
          </a:p>
          <a:p>
            <a:pPr marL="0" indent="0">
              <a:buNone/>
            </a:pPr>
            <a:endParaRPr lang="nl-BE" sz="2800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BE" sz="2800" dirty="0">
                <a:solidFill>
                  <a:srgbClr val="00B050"/>
                </a:solidFill>
              </a:rPr>
              <a:t>Bob is </a:t>
            </a:r>
            <a:r>
              <a:rPr lang="nl-BE" sz="2800" b="1" u="sng" dirty="0">
                <a:solidFill>
                  <a:srgbClr val="00B050"/>
                </a:solidFill>
              </a:rPr>
              <a:t>het</a:t>
            </a:r>
            <a:r>
              <a:rPr lang="nl-BE" sz="2800" u="sng" dirty="0">
                <a:solidFill>
                  <a:srgbClr val="00B050"/>
                </a:solidFill>
              </a:rPr>
              <a:t> sterk</a:t>
            </a:r>
            <a:r>
              <a:rPr lang="nl-BE" sz="2800" b="1" u="sng" dirty="0">
                <a:solidFill>
                  <a:srgbClr val="00B050"/>
                </a:solidFill>
              </a:rPr>
              <a:t>st</a:t>
            </a:r>
            <a:r>
              <a:rPr lang="nl-BE" sz="2800" dirty="0">
                <a:solidFill>
                  <a:srgbClr val="00B050"/>
                </a:solidFill>
              </a:rPr>
              <a:t>.</a:t>
            </a:r>
          </a:p>
          <a:p>
            <a:pPr marL="0" indent="0">
              <a:buNone/>
            </a:pPr>
            <a:r>
              <a:rPr lang="nl-BE" sz="2800" dirty="0">
                <a:solidFill>
                  <a:srgbClr val="00B050"/>
                </a:solidFill>
              </a:rPr>
              <a:t>Bob is </a:t>
            </a:r>
            <a:r>
              <a:rPr lang="nl-BE" sz="2800" b="1" u="sng" dirty="0">
                <a:solidFill>
                  <a:srgbClr val="00B050"/>
                </a:solidFill>
              </a:rPr>
              <a:t>de</a:t>
            </a:r>
            <a:r>
              <a:rPr lang="nl-BE" sz="2800" u="sng" dirty="0">
                <a:solidFill>
                  <a:srgbClr val="00B050"/>
                </a:solidFill>
              </a:rPr>
              <a:t> sterk</a:t>
            </a:r>
            <a:r>
              <a:rPr lang="nl-BE" sz="2800" b="1" u="sng" dirty="0">
                <a:solidFill>
                  <a:srgbClr val="00B050"/>
                </a:solidFill>
              </a:rPr>
              <a:t>ste</a:t>
            </a:r>
            <a:r>
              <a:rPr lang="nl-BE" sz="2800" u="sng" dirty="0">
                <a:solidFill>
                  <a:srgbClr val="00B050"/>
                </a:solidFill>
              </a:rPr>
              <a:t> </a:t>
            </a:r>
            <a:r>
              <a:rPr lang="nl-BE" sz="2800" b="1" u="sng" dirty="0">
                <a:solidFill>
                  <a:srgbClr val="00B050"/>
                </a:solidFill>
              </a:rPr>
              <a:t>van</a:t>
            </a:r>
            <a:r>
              <a:rPr lang="nl-BE" sz="2800" u="sng" dirty="0">
                <a:solidFill>
                  <a:srgbClr val="00B050"/>
                </a:solidFill>
              </a:rPr>
              <a:t> </a:t>
            </a:r>
            <a:r>
              <a:rPr lang="nl-BE" sz="2800" dirty="0">
                <a:solidFill>
                  <a:srgbClr val="00B050"/>
                </a:solidFill>
              </a:rPr>
              <a:t>de drie.</a:t>
            </a:r>
          </a:p>
        </p:txBody>
      </p:sp>
      <p:pic>
        <p:nvPicPr>
          <p:cNvPr id="4" name="Afbeelding 3" descr="C:\Users\Liesbet\Desktop\Mobyus1718\1718_1.2_spoed_december\Les1_7-12\Knipsel.PNG">
            <a:extLst>
              <a:ext uri="{FF2B5EF4-FFF2-40B4-BE49-F238E27FC236}">
                <a16:creationId xmlns:a16="http://schemas.microsoft.com/office/drawing/2014/main" id="{650BC5FA-A452-43C5-933E-9CEA8D946CD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996" y="2267341"/>
            <a:ext cx="5352127" cy="3784137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2EBA448A-351C-49A0-A3F3-CDD07CE4EC98}"/>
              </a:ext>
            </a:extLst>
          </p:cNvPr>
          <p:cNvSpPr txBox="1">
            <a:spLocks/>
          </p:cNvSpPr>
          <p:nvPr/>
        </p:nvSpPr>
        <p:spPr>
          <a:xfrm>
            <a:off x="5702123" y="2267341"/>
            <a:ext cx="2121077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1 persoon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2 personen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nl-BE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nl-BE" dirty="0"/>
              <a:t>2+ personen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743F7991-44A1-4305-9845-B3BC47197DD4}"/>
              </a:ext>
            </a:extLst>
          </p:cNvPr>
          <p:cNvSpPr txBox="1">
            <a:spLocks/>
          </p:cNvSpPr>
          <p:nvPr/>
        </p:nvSpPr>
        <p:spPr>
          <a:xfrm>
            <a:off x="709612" y="387637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dirty="0"/>
              <a:t>Vergelijken</a:t>
            </a:r>
            <a:endParaRPr lang="nl-BE" dirty="0"/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067638CB-92F6-44CC-A1BE-4F04183148A3}"/>
              </a:ext>
            </a:extLst>
          </p:cNvPr>
          <p:cNvSpPr txBox="1"/>
          <p:nvPr/>
        </p:nvSpPr>
        <p:spPr>
          <a:xfrm>
            <a:off x="5970494" y="126027"/>
            <a:ext cx="6085521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Syllabus schriftelijk </a:t>
            </a:r>
            <a:r>
              <a:rPr lang="nl-BE" sz="2800" dirty="0">
                <a:solidFill>
                  <a:schemeClr val="bg1"/>
                </a:solidFill>
              </a:rPr>
              <a:t>p. 66 (3), oefening 1c</a:t>
            </a:r>
          </a:p>
        </p:txBody>
      </p:sp>
      <p:sp>
        <p:nvSpPr>
          <p:cNvPr id="10" name="Ovaal 9">
            <a:extLst>
              <a:ext uri="{FF2B5EF4-FFF2-40B4-BE49-F238E27FC236}">
                <a16:creationId xmlns:a16="http://schemas.microsoft.com/office/drawing/2014/main" id="{406EEB03-B6E1-44F0-98EC-483A42BACF62}"/>
              </a:ext>
            </a:extLst>
          </p:cNvPr>
          <p:cNvSpPr/>
          <p:nvPr/>
        </p:nvSpPr>
        <p:spPr>
          <a:xfrm>
            <a:off x="5373858" y="4375053"/>
            <a:ext cx="6682157" cy="1676426"/>
          </a:xfrm>
          <a:prstGeom prst="ellipse">
            <a:avLst/>
          </a:prstGeom>
          <a:noFill/>
          <a:ln w="5715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1" name="Ovaal 10">
            <a:extLst>
              <a:ext uri="{FF2B5EF4-FFF2-40B4-BE49-F238E27FC236}">
                <a16:creationId xmlns:a16="http://schemas.microsoft.com/office/drawing/2014/main" id="{5A8DFFA1-E8CD-4A0A-92A0-F7D74C663236}"/>
              </a:ext>
            </a:extLst>
          </p:cNvPr>
          <p:cNvSpPr/>
          <p:nvPr/>
        </p:nvSpPr>
        <p:spPr>
          <a:xfrm>
            <a:off x="5491088" y="3429000"/>
            <a:ext cx="6682157" cy="1383166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nl-BE"/>
          </a:p>
        </p:txBody>
      </p:sp>
      <p:sp>
        <p:nvSpPr>
          <p:cNvPr id="12" name="Tekstvak 11">
            <a:extLst>
              <a:ext uri="{FF2B5EF4-FFF2-40B4-BE49-F238E27FC236}">
                <a16:creationId xmlns:a16="http://schemas.microsoft.com/office/drawing/2014/main" id="{F530418E-2DCF-47A8-A07D-1B67C5DDC283}"/>
              </a:ext>
            </a:extLst>
          </p:cNvPr>
          <p:cNvSpPr txBox="1"/>
          <p:nvPr/>
        </p:nvSpPr>
        <p:spPr>
          <a:xfrm>
            <a:off x="5340252" y="2991888"/>
            <a:ext cx="496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FF0000"/>
                </a:solidFill>
              </a:rPr>
              <a:t>de comparatief</a:t>
            </a:r>
            <a:endParaRPr lang="nl-BE" sz="2800" b="1" dirty="0">
              <a:solidFill>
                <a:srgbClr val="FF0000"/>
              </a:solidFill>
            </a:endParaRPr>
          </a:p>
        </p:txBody>
      </p:sp>
      <p:sp>
        <p:nvSpPr>
          <p:cNvPr id="13" name="Tekstvak 12">
            <a:extLst>
              <a:ext uri="{FF2B5EF4-FFF2-40B4-BE49-F238E27FC236}">
                <a16:creationId xmlns:a16="http://schemas.microsoft.com/office/drawing/2014/main" id="{CF27C2D1-B5AE-4310-B715-8BB8158D0065}"/>
              </a:ext>
            </a:extLst>
          </p:cNvPr>
          <p:cNvSpPr txBox="1"/>
          <p:nvPr/>
        </p:nvSpPr>
        <p:spPr>
          <a:xfrm>
            <a:off x="5373858" y="6051478"/>
            <a:ext cx="496589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2800" b="1" dirty="0">
                <a:solidFill>
                  <a:srgbClr val="00B0F0"/>
                </a:solidFill>
              </a:rPr>
              <a:t>de superlatief</a:t>
            </a:r>
            <a:endParaRPr lang="nl-BE" sz="2800" b="1" dirty="0">
              <a:solidFill>
                <a:srgbClr val="00B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6164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0" grpId="0" animBg="1"/>
      <p:bldP spid="11" grpId="0" animBg="1"/>
      <p:bldP spid="12" grpId="0"/>
      <p:bldP spid="1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3F7CDB0-05B2-4907-B33E-C9D9D825CD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34002" y="1985962"/>
            <a:ext cx="11457998" cy="4872037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hoog		hoger		het hoogst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klein		kleiner	het kleinst	</a:t>
            </a: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snel		sneller	het snelst	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CEE2800-ECAA-4DD2-9ED3-87A88B151D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7331" y="2271478"/>
            <a:ext cx="652938" cy="565148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9E1631E7-A13F-41BA-8D86-670D03F50C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809" y="2296168"/>
            <a:ext cx="713294" cy="515767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C8F9874F-AC69-45EE-845F-C1F91F87D1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60269" y="2289902"/>
            <a:ext cx="828518" cy="449923"/>
          </a:xfrm>
          <a:prstGeom prst="rect">
            <a:avLst/>
          </a:prstGeom>
        </p:spPr>
      </p:pic>
      <p:pic>
        <p:nvPicPr>
          <p:cNvPr id="7" name="Afbeelding 6">
            <a:extLst>
              <a:ext uri="{FF2B5EF4-FFF2-40B4-BE49-F238E27FC236}">
                <a16:creationId xmlns:a16="http://schemas.microsoft.com/office/drawing/2014/main" id="{11704856-1534-4F90-A556-327BC64304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1030" y="3450333"/>
            <a:ext cx="444437" cy="1042506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4C4CE9B5-91E6-410A-B6FC-9053BCD831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930996" y="3449099"/>
            <a:ext cx="246910" cy="855953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BE942C90-2679-418A-BF4E-C8E33CDB687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44383" y="3645013"/>
            <a:ext cx="296292" cy="702320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0078EAEB-9715-47E1-8061-6573AE808A4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16794" y="3714416"/>
            <a:ext cx="600320" cy="590636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D7E3E15E-71F9-40CB-9B2C-785B12B9F8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455074" y="3570331"/>
            <a:ext cx="834005" cy="81754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3A507D0C-2927-4BA9-BBA0-4636CA5B3B8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137741" y="3384747"/>
            <a:ext cx="960203" cy="1004099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ED1324CE-75C1-46A8-9E0C-2B89F4BD1A39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6780" y="5495811"/>
            <a:ext cx="652938" cy="411516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3779135B-AE75-439B-BAEE-D389904E27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1712" y="5495811"/>
            <a:ext cx="718781" cy="471871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F533B069-ECC5-467F-BC2E-DB5591E6042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805873" y="5234413"/>
            <a:ext cx="592583" cy="834005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C4AD0623-668C-4FFA-AE49-DFAC68F8DED1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716794" y="5429968"/>
            <a:ext cx="652938" cy="537714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A3F4D1C0-57A0-4CE6-BABE-8C55C3505AF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680171" y="5344150"/>
            <a:ext cx="504793" cy="724268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69DCFFE7-0F8A-431F-8250-65146DDADE6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0620686" y="5483530"/>
            <a:ext cx="812058" cy="543200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63144E63-F6C3-46A3-82AC-AE6A1E9F236E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57595" y="2224525"/>
            <a:ext cx="411516" cy="718781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1F13E7C6-33B7-4207-AD35-6CCFB7910AB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717008" y="2064107"/>
            <a:ext cx="674886" cy="943742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82D1BCCE-245B-48B0-8B3B-BB6E5C0B7F1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784975" y="1869222"/>
            <a:ext cx="658424" cy="1146757"/>
          </a:xfrm>
          <a:prstGeom prst="rect">
            <a:avLst/>
          </a:prstGeom>
        </p:spPr>
      </p:pic>
      <p:sp>
        <p:nvSpPr>
          <p:cNvPr id="24" name="Titel 1">
            <a:extLst>
              <a:ext uri="{FF2B5EF4-FFF2-40B4-BE49-F238E27FC236}">
                <a16:creationId xmlns:a16="http://schemas.microsoft.com/office/drawing/2014/main" id="{1FF9D3E2-CEA6-4EE9-9D50-B512057845E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38200" y="982142"/>
            <a:ext cx="10515600" cy="70854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NL" sz="3600" dirty="0"/>
              <a:t>e Vul in met de vormen van </a:t>
            </a:r>
            <a:r>
              <a:rPr lang="nl-NL" sz="3600" i="1" dirty="0"/>
              <a:t>groot – snel – zwaar – lang – laag – duur – kort – traag – goedkoop – klein – licht</a:t>
            </a:r>
            <a:r>
              <a:rPr lang="nl-NL" sz="3600" dirty="0"/>
              <a:t>.</a:t>
            </a:r>
            <a:endParaRPr lang="nl-BE" sz="3600" dirty="0"/>
          </a:p>
        </p:txBody>
      </p:sp>
      <p:sp>
        <p:nvSpPr>
          <p:cNvPr id="2" name="Tekstvak 1">
            <a:extLst>
              <a:ext uri="{FF2B5EF4-FFF2-40B4-BE49-F238E27FC236}">
                <a16:creationId xmlns:a16="http://schemas.microsoft.com/office/drawing/2014/main" id="{A2469E08-DAFF-4B59-B2D6-1B6B9EDB66E9}"/>
              </a:ext>
            </a:extLst>
          </p:cNvPr>
          <p:cNvSpPr txBox="1"/>
          <p:nvPr/>
        </p:nvSpPr>
        <p:spPr>
          <a:xfrm>
            <a:off x="6526047" y="4490973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groot		groter	       het grootst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3" name="Tekstvak 22">
            <a:extLst>
              <a:ext uri="{FF2B5EF4-FFF2-40B4-BE49-F238E27FC236}">
                <a16:creationId xmlns:a16="http://schemas.microsoft.com/office/drawing/2014/main" id="{6AD81E7B-439F-4186-A7FA-A32257E3A067}"/>
              </a:ext>
            </a:extLst>
          </p:cNvPr>
          <p:cNvSpPr txBox="1"/>
          <p:nvPr/>
        </p:nvSpPr>
        <p:spPr>
          <a:xfrm>
            <a:off x="6582648" y="6026730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traag		trager		het traagst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5" name="Tekstvak 24">
            <a:extLst>
              <a:ext uri="{FF2B5EF4-FFF2-40B4-BE49-F238E27FC236}">
                <a16:creationId xmlns:a16="http://schemas.microsoft.com/office/drawing/2014/main" id="{C8C4F76C-EE62-4A96-9D5D-0E7BDA58CDAC}"/>
              </a:ext>
            </a:extLst>
          </p:cNvPr>
          <p:cNvSpPr txBox="1"/>
          <p:nvPr/>
        </p:nvSpPr>
        <p:spPr>
          <a:xfrm>
            <a:off x="6628520" y="2929586"/>
            <a:ext cx="477115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laag	         lager	    het laagst</a:t>
            </a:r>
          </a:p>
        </p:txBody>
      </p:sp>
      <p:sp>
        <p:nvSpPr>
          <p:cNvPr id="26" name="Tekstvak 25">
            <a:extLst>
              <a:ext uri="{FF2B5EF4-FFF2-40B4-BE49-F238E27FC236}">
                <a16:creationId xmlns:a16="http://schemas.microsoft.com/office/drawing/2014/main" id="{291ADA1B-1507-4F42-AD04-FC66E8822929}"/>
              </a:ext>
            </a:extLst>
          </p:cNvPr>
          <p:cNvSpPr txBox="1"/>
          <p:nvPr/>
        </p:nvSpPr>
        <p:spPr>
          <a:xfrm>
            <a:off x="6096000" y="126027"/>
            <a:ext cx="596001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Syllabus </a:t>
            </a:r>
            <a:r>
              <a:rPr lang="nl-BE" sz="2800" dirty="0">
                <a:solidFill>
                  <a:schemeClr val="bg1"/>
                </a:solidFill>
              </a:rPr>
              <a:t>p. 56 </a:t>
            </a:r>
          </a:p>
        </p:txBody>
      </p:sp>
    </p:spTree>
    <p:extLst>
      <p:ext uri="{BB962C8B-B14F-4D97-AF65-F5344CB8AC3E}">
        <p14:creationId xmlns:p14="http://schemas.microsoft.com/office/powerpoint/2010/main" val="831454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2" grpId="0"/>
      <p:bldP spid="23" grpId="0"/>
      <p:bldP spid="25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7B8DFC-D48A-4F2E-B727-FE571F60B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1387" y="1985964"/>
            <a:ext cx="12000614" cy="452913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							3 minuten	2 minuten	1 minuut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lang		langer		het langst		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€ 5		€ 2		€ 1			€ 100		€ 500		€ 1000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goedkoop	goedkoper	het goedkoopst	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/>
              <a:t>50 gram	10 gram	5 gram		10 kg		100 kg	1 ton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licht		lichter		het lichtst		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BD5A77A4-8AD9-4964-A167-B5FF453F7C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5387" y="2318513"/>
            <a:ext cx="548688" cy="395056"/>
          </a:xfrm>
          <a:prstGeom prst="rect">
            <a:avLst/>
          </a:prstGeom>
        </p:spPr>
      </p:pic>
      <p:pic>
        <p:nvPicPr>
          <p:cNvPr id="5" name="Afbeelding 4">
            <a:extLst>
              <a:ext uri="{FF2B5EF4-FFF2-40B4-BE49-F238E27FC236}">
                <a16:creationId xmlns:a16="http://schemas.microsoft.com/office/drawing/2014/main" id="{6FCC902B-EB0C-4B38-B3A6-9E35466088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2674" y="2318514"/>
            <a:ext cx="559662" cy="499306"/>
          </a:xfrm>
          <a:prstGeom prst="rect">
            <a:avLst/>
          </a:prstGeom>
        </p:spPr>
      </p:pic>
      <p:pic>
        <p:nvPicPr>
          <p:cNvPr id="6" name="Afbeelding 5">
            <a:extLst>
              <a:ext uri="{FF2B5EF4-FFF2-40B4-BE49-F238E27FC236}">
                <a16:creationId xmlns:a16="http://schemas.microsoft.com/office/drawing/2014/main" id="{0D50F128-D26A-4A2A-BEA9-AACCE51B92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3173" y="2318514"/>
            <a:ext cx="680374" cy="548688"/>
          </a:xfrm>
          <a:prstGeom prst="rect">
            <a:avLst/>
          </a:prstGeom>
        </p:spPr>
      </p:pic>
      <p:sp>
        <p:nvSpPr>
          <p:cNvPr id="7" name="Titel 1">
            <a:extLst>
              <a:ext uri="{FF2B5EF4-FFF2-40B4-BE49-F238E27FC236}">
                <a16:creationId xmlns:a16="http://schemas.microsoft.com/office/drawing/2014/main" id="{22C1A869-EB71-4E47-AE0C-2735349ADBE9}"/>
              </a:ext>
            </a:extLst>
          </p:cNvPr>
          <p:cNvSpPr txBox="1">
            <a:spLocks/>
          </p:cNvSpPr>
          <p:nvPr/>
        </p:nvSpPr>
        <p:spPr>
          <a:xfrm>
            <a:off x="990600" y="5175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e Vul in met de vormen van </a:t>
            </a:r>
            <a:r>
              <a:rPr kumimoji="0" lang="nl-NL" sz="44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groot – snel – zwaar – lang – laag – duur – kort – traag – goedkoop – klein – licht</a:t>
            </a:r>
            <a:r>
              <a:rPr kumimoji="0" lang="nl-NL" sz="4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. </a:t>
            </a:r>
            <a:endParaRPr kumimoji="0" lang="nl-BE" sz="4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0D8E6752-9142-42E7-8191-B79C09B25DD9}"/>
              </a:ext>
            </a:extLst>
          </p:cNvPr>
          <p:cNvSpPr txBox="1"/>
          <p:nvPr/>
        </p:nvSpPr>
        <p:spPr>
          <a:xfrm>
            <a:off x="6520193" y="2867202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kort		korter		het kortst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9E5B96D8-27FD-4C75-A13C-905B2CFB9A00}"/>
              </a:ext>
            </a:extLst>
          </p:cNvPr>
          <p:cNvSpPr txBox="1"/>
          <p:nvPr/>
        </p:nvSpPr>
        <p:spPr>
          <a:xfrm>
            <a:off x="6520193" y="4250532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duur		duurder	het duurst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7F37AD37-15C0-4EFD-9A86-3C6B6432EE2E}"/>
              </a:ext>
            </a:extLst>
          </p:cNvPr>
          <p:cNvSpPr txBox="1"/>
          <p:nvPr/>
        </p:nvSpPr>
        <p:spPr>
          <a:xfrm>
            <a:off x="6520193" y="5648376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zwaar		zwaarder	het zwaarst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kstvak 10">
            <a:extLst>
              <a:ext uri="{FF2B5EF4-FFF2-40B4-BE49-F238E27FC236}">
                <a16:creationId xmlns:a16="http://schemas.microsoft.com/office/drawing/2014/main" id="{ED2BCD50-2D16-4714-9665-718B6E3073DC}"/>
              </a:ext>
            </a:extLst>
          </p:cNvPr>
          <p:cNvSpPr txBox="1"/>
          <p:nvPr/>
        </p:nvSpPr>
        <p:spPr>
          <a:xfrm>
            <a:off x="6096000" y="126027"/>
            <a:ext cx="596001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Syllabus </a:t>
            </a:r>
            <a:r>
              <a:rPr lang="nl-BE" sz="2800" dirty="0">
                <a:solidFill>
                  <a:schemeClr val="bg1"/>
                </a:solidFill>
              </a:rPr>
              <a:t>p. 56 </a:t>
            </a:r>
          </a:p>
        </p:txBody>
      </p:sp>
    </p:spTree>
    <p:extLst>
      <p:ext uri="{BB962C8B-B14F-4D97-AF65-F5344CB8AC3E}">
        <p14:creationId xmlns:p14="http://schemas.microsoft.com/office/powerpoint/2010/main" val="3776280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8" grpId="0"/>
      <p:bldP spid="9" grpId="0"/>
      <p:bldP spid="1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558E638-7B31-46F0-89A0-E059067214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f Vul in met … 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7B8DFC-D48A-4F2E-B727-FE571F60BAD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5302" y="2147776"/>
            <a:ext cx="11865935" cy="4614531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sz="1100" dirty="0"/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goed		beter		het best		</a:t>
            </a:r>
          </a:p>
          <a:p>
            <a:pPr marL="0" indent="0">
              <a:buNone/>
            </a:pPr>
            <a:endParaRPr lang="nl-BE" sz="5800" dirty="0"/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graag		liever		het liefst		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veel		meer		het meest		</a:t>
            </a:r>
          </a:p>
        </p:txBody>
      </p:sp>
      <p:pic>
        <p:nvPicPr>
          <p:cNvPr id="7" name="Afbeelding 6">
            <a:extLst>
              <a:ext uri="{FF2B5EF4-FFF2-40B4-BE49-F238E27FC236}">
                <a16:creationId xmlns:a16="http://schemas.microsoft.com/office/drawing/2014/main" id="{4C908A24-610D-4978-95BB-B739C2DA5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0525" y="2455685"/>
            <a:ext cx="296292" cy="274344"/>
          </a:xfrm>
          <a:prstGeom prst="rect">
            <a:avLst/>
          </a:prstGeom>
        </p:spPr>
      </p:pic>
      <p:pic>
        <p:nvPicPr>
          <p:cNvPr id="8" name="Afbeelding 7">
            <a:extLst>
              <a:ext uri="{FF2B5EF4-FFF2-40B4-BE49-F238E27FC236}">
                <a16:creationId xmlns:a16="http://schemas.microsoft.com/office/drawing/2014/main" id="{B0E67BEB-E565-47E0-9D10-5A38A0EA14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490" y="2455685"/>
            <a:ext cx="296292" cy="274344"/>
          </a:xfrm>
          <a:prstGeom prst="rect">
            <a:avLst/>
          </a:prstGeom>
        </p:spPr>
      </p:pic>
      <p:pic>
        <p:nvPicPr>
          <p:cNvPr id="9" name="Afbeelding 8">
            <a:extLst>
              <a:ext uri="{FF2B5EF4-FFF2-40B4-BE49-F238E27FC236}">
                <a16:creationId xmlns:a16="http://schemas.microsoft.com/office/drawing/2014/main" id="{8E7C9F02-30AE-4399-97BF-C158E185A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1782" y="2455685"/>
            <a:ext cx="296292" cy="274344"/>
          </a:xfrm>
          <a:prstGeom prst="rect">
            <a:avLst/>
          </a:prstGeom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B5C91ACC-4A5B-48D3-8871-B0EA8A0406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86148" y="2455685"/>
            <a:ext cx="296292" cy="274344"/>
          </a:xfrm>
          <a:prstGeom prst="rect">
            <a:avLst/>
          </a:prstGeom>
        </p:spPr>
      </p:pic>
      <p:pic>
        <p:nvPicPr>
          <p:cNvPr id="11" name="Afbeelding 10">
            <a:extLst>
              <a:ext uri="{FF2B5EF4-FFF2-40B4-BE49-F238E27FC236}">
                <a16:creationId xmlns:a16="http://schemas.microsoft.com/office/drawing/2014/main" id="{63938E28-A408-4449-B6D7-C92C0583DA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5628" y="2455685"/>
            <a:ext cx="296292" cy="274344"/>
          </a:xfrm>
          <a:prstGeom prst="rect">
            <a:avLst/>
          </a:prstGeom>
        </p:spPr>
      </p:pic>
      <p:pic>
        <p:nvPicPr>
          <p:cNvPr id="12" name="Afbeelding 11">
            <a:extLst>
              <a:ext uri="{FF2B5EF4-FFF2-40B4-BE49-F238E27FC236}">
                <a16:creationId xmlns:a16="http://schemas.microsoft.com/office/drawing/2014/main" id="{13578783-63E3-486B-AB23-86CFA7BEA4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81920" y="2455685"/>
            <a:ext cx="296292" cy="274344"/>
          </a:xfrm>
          <a:prstGeom prst="rect">
            <a:avLst/>
          </a:prstGeom>
        </p:spPr>
      </p:pic>
      <p:pic>
        <p:nvPicPr>
          <p:cNvPr id="13" name="Afbeelding 12">
            <a:extLst>
              <a:ext uri="{FF2B5EF4-FFF2-40B4-BE49-F238E27FC236}">
                <a16:creationId xmlns:a16="http://schemas.microsoft.com/office/drawing/2014/main" id="{B7874BA0-10F7-4F41-9C4D-1618BACD8B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62649" y="2592857"/>
            <a:ext cx="274344" cy="274344"/>
          </a:xfrm>
          <a:prstGeom prst="rect">
            <a:avLst/>
          </a:prstGeom>
        </p:spPr>
      </p:pic>
      <p:pic>
        <p:nvPicPr>
          <p:cNvPr id="14" name="Afbeelding 13">
            <a:extLst>
              <a:ext uri="{FF2B5EF4-FFF2-40B4-BE49-F238E27FC236}">
                <a16:creationId xmlns:a16="http://schemas.microsoft.com/office/drawing/2014/main" id="{F8BD9A4A-ECC1-49DE-B26D-41E78BE38F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6734" y="2592857"/>
            <a:ext cx="274344" cy="274344"/>
          </a:xfrm>
          <a:prstGeom prst="rect">
            <a:avLst/>
          </a:prstGeom>
        </p:spPr>
      </p:pic>
      <p:pic>
        <p:nvPicPr>
          <p:cNvPr id="15" name="Afbeelding 14">
            <a:extLst>
              <a:ext uri="{FF2B5EF4-FFF2-40B4-BE49-F238E27FC236}">
                <a16:creationId xmlns:a16="http://schemas.microsoft.com/office/drawing/2014/main" id="{AA4A7E01-4F0F-4C27-8811-D32885AF5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75773" y="2592857"/>
            <a:ext cx="274344" cy="274344"/>
          </a:xfrm>
          <a:prstGeom prst="rect">
            <a:avLst/>
          </a:prstGeom>
        </p:spPr>
      </p:pic>
      <p:pic>
        <p:nvPicPr>
          <p:cNvPr id="16" name="Afbeelding 15">
            <a:extLst>
              <a:ext uri="{FF2B5EF4-FFF2-40B4-BE49-F238E27FC236}">
                <a16:creationId xmlns:a16="http://schemas.microsoft.com/office/drawing/2014/main" id="{3702A8A5-DF62-4BA5-92FF-C85AD97D5C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10582" y="2592857"/>
            <a:ext cx="274344" cy="274344"/>
          </a:xfrm>
          <a:prstGeom prst="rect">
            <a:avLst/>
          </a:prstGeom>
        </p:spPr>
      </p:pic>
      <p:pic>
        <p:nvPicPr>
          <p:cNvPr id="17" name="Afbeelding 16">
            <a:extLst>
              <a:ext uri="{FF2B5EF4-FFF2-40B4-BE49-F238E27FC236}">
                <a16:creationId xmlns:a16="http://schemas.microsoft.com/office/drawing/2014/main" id="{AAA74C9D-DCD1-4B8E-987A-C7C0DDC17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06874" y="2592857"/>
            <a:ext cx="274344" cy="274344"/>
          </a:xfrm>
          <a:prstGeom prst="rect">
            <a:avLst/>
          </a:prstGeom>
        </p:spPr>
      </p:pic>
      <p:pic>
        <p:nvPicPr>
          <p:cNvPr id="18" name="Afbeelding 17">
            <a:extLst>
              <a:ext uri="{FF2B5EF4-FFF2-40B4-BE49-F238E27FC236}">
                <a16:creationId xmlns:a16="http://schemas.microsoft.com/office/drawing/2014/main" id="{D11B49C8-42CA-4AD5-9EB2-6D0E1FACAD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08264" y="2592857"/>
            <a:ext cx="274344" cy="274344"/>
          </a:xfrm>
          <a:prstGeom prst="rect">
            <a:avLst/>
          </a:prstGeom>
        </p:spPr>
      </p:pic>
      <p:pic>
        <p:nvPicPr>
          <p:cNvPr id="19" name="Afbeelding 18">
            <a:extLst>
              <a:ext uri="{FF2B5EF4-FFF2-40B4-BE49-F238E27FC236}">
                <a16:creationId xmlns:a16="http://schemas.microsoft.com/office/drawing/2014/main" id="{D41A3921-B165-474A-9C11-00FF5898AD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561" y="4047515"/>
            <a:ext cx="268858" cy="203015"/>
          </a:xfrm>
          <a:prstGeom prst="rect">
            <a:avLst/>
          </a:prstGeom>
        </p:spPr>
      </p:pic>
      <p:pic>
        <p:nvPicPr>
          <p:cNvPr id="20" name="Afbeelding 19">
            <a:extLst>
              <a:ext uri="{FF2B5EF4-FFF2-40B4-BE49-F238E27FC236}">
                <a16:creationId xmlns:a16="http://schemas.microsoft.com/office/drawing/2014/main" id="{EB5487E3-2505-4931-A5E1-53DC52C686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86955" y="4047515"/>
            <a:ext cx="268858" cy="203015"/>
          </a:xfrm>
          <a:prstGeom prst="rect">
            <a:avLst/>
          </a:prstGeom>
        </p:spPr>
      </p:pic>
      <p:pic>
        <p:nvPicPr>
          <p:cNvPr id="21" name="Afbeelding 20">
            <a:extLst>
              <a:ext uri="{FF2B5EF4-FFF2-40B4-BE49-F238E27FC236}">
                <a16:creationId xmlns:a16="http://schemas.microsoft.com/office/drawing/2014/main" id="{3D0D68BA-804E-4E11-8633-634848648C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74" y="4047515"/>
            <a:ext cx="268858" cy="203015"/>
          </a:xfrm>
          <a:prstGeom prst="rect">
            <a:avLst/>
          </a:prstGeom>
        </p:spPr>
      </p:pic>
      <p:pic>
        <p:nvPicPr>
          <p:cNvPr id="22" name="Afbeelding 21">
            <a:extLst>
              <a:ext uri="{FF2B5EF4-FFF2-40B4-BE49-F238E27FC236}">
                <a16:creationId xmlns:a16="http://schemas.microsoft.com/office/drawing/2014/main" id="{F7CA750C-3E02-4AF9-A18B-53A1AA8AAC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4293" y="4047515"/>
            <a:ext cx="268858" cy="203015"/>
          </a:xfrm>
          <a:prstGeom prst="rect">
            <a:avLst/>
          </a:prstGeom>
        </p:spPr>
      </p:pic>
      <p:pic>
        <p:nvPicPr>
          <p:cNvPr id="23" name="Afbeelding 22">
            <a:extLst>
              <a:ext uri="{FF2B5EF4-FFF2-40B4-BE49-F238E27FC236}">
                <a16:creationId xmlns:a16="http://schemas.microsoft.com/office/drawing/2014/main" id="{47408445-93F6-4BC7-AD38-030AE76E0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26121" y="4047515"/>
            <a:ext cx="268858" cy="203015"/>
          </a:xfrm>
          <a:prstGeom prst="rect">
            <a:avLst/>
          </a:prstGeom>
        </p:spPr>
      </p:pic>
      <p:pic>
        <p:nvPicPr>
          <p:cNvPr id="24" name="Afbeelding 23">
            <a:extLst>
              <a:ext uri="{FF2B5EF4-FFF2-40B4-BE49-F238E27FC236}">
                <a16:creationId xmlns:a16="http://schemas.microsoft.com/office/drawing/2014/main" id="{35D6AD7D-BA77-4361-B732-158BC1F51A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0065" y="4047515"/>
            <a:ext cx="268858" cy="203015"/>
          </a:xfrm>
          <a:prstGeom prst="rect">
            <a:avLst/>
          </a:prstGeom>
        </p:spPr>
      </p:pic>
      <p:pic>
        <p:nvPicPr>
          <p:cNvPr id="25" name="Afbeelding 24">
            <a:extLst>
              <a:ext uri="{FF2B5EF4-FFF2-40B4-BE49-F238E27FC236}">
                <a16:creationId xmlns:a16="http://schemas.microsoft.com/office/drawing/2014/main" id="{726A1D0D-240B-4101-9F98-74E9A0588C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62650" y="4025569"/>
            <a:ext cx="296292" cy="224963"/>
          </a:xfrm>
          <a:prstGeom prst="rect">
            <a:avLst/>
          </a:prstGeom>
        </p:spPr>
      </p:pic>
      <p:pic>
        <p:nvPicPr>
          <p:cNvPr id="26" name="Afbeelding 25">
            <a:extLst>
              <a:ext uri="{FF2B5EF4-FFF2-40B4-BE49-F238E27FC236}">
                <a16:creationId xmlns:a16="http://schemas.microsoft.com/office/drawing/2014/main" id="{10B79D36-D62D-4000-B3C7-927CDB2A035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41217" y="4025569"/>
            <a:ext cx="296292" cy="224963"/>
          </a:xfrm>
          <a:prstGeom prst="rect">
            <a:avLst/>
          </a:prstGeom>
        </p:spPr>
      </p:pic>
      <p:pic>
        <p:nvPicPr>
          <p:cNvPr id="27" name="Afbeelding 26">
            <a:extLst>
              <a:ext uri="{FF2B5EF4-FFF2-40B4-BE49-F238E27FC236}">
                <a16:creationId xmlns:a16="http://schemas.microsoft.com/office/drawing/2014/main" id="{68B53D75-1900-4055-B432-F265E6424A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75774" y="4025569"/>
            <a:ext cx="296292" cy="224963"/>
          </a:xfrm>
          <a:prstGeom prst="rect">
            <a:avLst/>
          </a:prstGeom>
        </p:spPr>
      </p:pic>
      <p:pic>
        <p:nvPicPr>
          <p:cNvPr id="28" name="Afbeelding 27">
            <a:extLst>
              <a:ext uri="{FF2B5EF4-FFF2-40B4-BE49-F238E27FC236}">
                <a16:creationId xmlns:a16="http://schemas.microsoft.com/office/drawing/2014/main" id="{C75384AB-0123-401B-8CBB-36ACF6B2A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89064" y="4020103"/>
            <a:ext cx="296292" cy="224963"/>
          </a:xfrm>
          <a:prstGeom prst="rect">
            <a:avLst/>
          </a:prstGeom>
        </p:spPr>
      </p:pic>
      <p:pic>
        <p:nvPicPr>
          <p:cNvPr id="29" name="Afbeelding 28">
            <a:extLst>
              <a:ext uri="{FF2B5EF4-FFF2-40B4-BE49-F238E27FC236}">
                <a16:creationId xmlns:a16="http://schemas.microsoft.com/office/drawing/2014/main" id="{5EE2E663-8E3E-423E-B3A4-C128DC5CCE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93008" y="4020103"/>
            <a:ext cx="296292" cy="224963"/>
          </a:xfrm>
          <a:prstGeom prst="rect">
            <a:avLst/>
          </a:prstGeom>
        </p:spPr>
      </p:pic>
      <p:pic>
        <p:nvPicPr>
          <p:cNvPr id="30" name="Afbeelding 29">
            <a:extLst>
              <a:ext uri="{FF2B5EF4-FFF2-40B4-BE49-F238E27FC236}">
                <a16:creationId xmlns:a16="http://schemas.microsoft.com/office/drawing/2014/main" id="{5207B219-F17A-4389-9D7E-B85158045AA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6953" y="4020103"/>
            <a:ext cx="296292" cy="224963"/>
          </a:xfrm>
          <a:prstGeom prst="rect">
            <a:avLst/>
          </a:prstGeom>
        </p:spPr>
      </p:pic>
      <p:pic>
        <p:nvPicPr>
          <p:cNvPr id="31" name="Afbeelding 30">
            <a:extLst>
              <a:ext uri="{FF2B5EF4-FFF2-40B4-BE49-F238E27FC236}">
                <a16:creationId xmlns:a16="http://schemas.microsoft.com/office/drawing/2014/main" id="{3CB7AF1F-5CB3-4B36-8A3F-395159C176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2023" y="4965737"/>
            <a:ext cx="713294" cy="696833"/>
          </a:xfrm>
          <a:prstGeom prst="rect">
            <a:avLst/>
          </a:prstGeom>
        </p:spPr>
      </p:pic>
      <p:pic>
        <p:nvPicPr>
          <p:cNvPr id="32" name="Afbeelding 31">
            <a:extLst>
              <a:ext uri="{FF2B5EF4-FFF2-40B4-BE49-F238E27FC236}">
                <a16:creationId xmlns:a16="http://schemas.microsoft.com/office/drawing/2014/main" id="{B76F43BA-E340-45CC-BCD9-5BCA91A5D1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310105" y="4908123"/>
            <a:ext cx="943742" cy="812058"/>
          </a:xfrm>
          <a:prstGeom prst="rect">
            <a:avLst/>
          </a:prstGeom>
        </p:spPr>
      </p:pic>
      <p:pic>
        <p:nvPicPr>
          <p:cNvPr id="33" name="Afbeelding 32">
            <a:extLst>
              <a:ext uri="{FF2B5EF4-FFF2-40B4-BE49-F238E27FC236}">
                <a16:creationId xmlns:a16="http://schemas.microsoft.com/office/drawing/2014/main" id="{50E6F2C9-74A4-4B69-B27D-3FCAD14A092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50000" y="4826947"/>
            <a:ext cx="1421101" cy="1020559"/>
          </a:xfrm>
          <a:prstGeom prst="rect">
            <a:avLst/>
          </a:prstGeom>
        </p:spPr>
      </p:pic>
      <p:pic>
        <p:nvPicPr>
          <p:cNvPr id="34" name="Afbeelding 33">
            <a:extLst>
              <a:ext uri="{FF2B5EF4-FFF2-40B4-BE49-F238E27FC236}">
                <a16:creationId xmlns:a16="http://schemas.microsoft.com/office/drawing/2014/main" id="{2D28F2D0-C050-48D2-BF77-ED5CE701EA3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94063" y="5108471"/>
            <a:ext cx="685860" cy="548688"/>
          </a:xfrm>
          <a:prstGeom prst="rect">
            <a:avLst/>
          </a:prstGeom>
        </p:spPr>
      </p:pic>
      <p:pic>
        <p:nvPicPr>
          <p:cNvPr id="35" name="Afbeelding 34">
            <a:extLst>
              <a:ext uri="{FF2B5EF4-FFF2-40B4-BE49-F238E27FC236}">
                <a16:creationId xmlns:a16="http://schemas.microsoft.com/office/drawing/2014/main" id="{7FA8C247-B55A-43D6-90F7-EC0A8AF1801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450811" y="5108471"/>
            <a:ext cx="521254" cy="537714"/>
          </a:xfrm>
          <a:prstGeom prst="rect">
            <a:avLst/>
          </a:prstGeom>
        </p:spPr>
      </p:pic>
      <p:pic>
        <p:nvPicPr>
          <p:cNvPr id="36" name="Afbeelding 35">
            <a:extLst>
              <a:ext uri="{FF2B5EF4-FFF2-40B4-BE49-F238E27FC236}">
                <a16:creationId xmlns:a16="http://schemas.microsoft.com/office/drawing/2014/main" id="{E11BCFF5-FC2C-4D56-808D-2205ED02C0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0062940" y="5314152"/>
            <a:ext cx="400542" cy="329213"/>
          </a:xfrm>
          <a:prstGeom prst="rect">
            <a:avLst/>
          </a:prstGeom>
        </p:spPr>
      </p:pic>
      <p:sp>
        <p:nvSpPr>
          <p:cNvPr id="37" name="Tekstvak 36">
            <a:extLst>
              <a:ext uri="{FF2B5EF4-FFF2-40B4-BE49-F238E27FC236}">
                <a16:creationId xmlns:a16="http://schemas.microsoft.com/office/drawing/2014/main" id="{50ED73D2-4E11-4852-B438-C6A4141D6D79}"/>
              </a:ext>
            </a:extLst>
          </p:cNvPr>
          <p:cNvSpPr txBox="1"/>
          <p:nvPr/>
        </p:nvSpPr>
        <p:spPr>
          <a:xfrm>
            <a:off x="6276820" y="2923322"/>
            <a:ext cx="60198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slecht		slechter	het slechtst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8" name="Tekstvak 37">
            <a:extLst>
              <a:ext uri="{FF2B5EF4-FFF2-40B4-BE49-F238E27FC236}">
                <a16:creationId xmlns:a16="http://schemas.microsoft.com/office/drawing/2014/main" id="{AD2CAA98-A84A-4408-B081-EF80E8D500D6}"/>
              </a:ext>
            </a:extLst>
          </p:cNvPr>
          <p:cNvSpPr txBox="1"/>
          <p:nvPr/>
        </p:nvSpPr>
        <p:spPr>
          <a:xfrm>
            <a:off x="5967818" y="4312318"/>
            <a:ext cx="691957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niet graag  minder graag	het minst graag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9" name="Tekstvak 38">
            <a:extLst>
              <a:ext uri="{FF2B5EF4-FFF2-40B4-BE49-F238E27FC236}">
                <a16:creationId xmlns:a16="http://schemas.microsoft.com/office/drawing/2014/main" id="{93FF0CDD-7425-4EDF-91DE-D59AACF3E19B}"/>
              </a:ext>
            </a:extLst>
          </p:cNvPr>
          <p:cNvSpPr txBox="1"/>
          <p:nvPr/>
        </p:nvSpPr>
        <p:spPr>
          <a:xfrm>
            <a:off x="6265894" y="5834544"/>
            <a:ext cx="63234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weinig	minder	het minst</a:t>
            </a: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0" name="Tekstvak 39">
            <a:extLst>
              <a:ext uri="{FF2B5EF4-FFF2-40B4-BE49-F238E27FC236}">
                <a16:creationId xmlns:a16="http://schemas.microsoft.com/office/drawing/2014/main" id="{2F0613B4-3EBC-4366-BA8F-8EFB0AF22732}"/>
              </a:ext>
            </a:extLst>
          </p:cNvPr>
          <p:cNvSpPr txBox="1"/>
          <p:nvPr/>
        </p:nvSpPr>
        <p:spPr>
          <a:xfrm>
            <a:off x="6096000" y="126027"/>
            <a:ext cx="596001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i="1" dirty="0">
                <a:solidFill>
                  <a:schemeClr val="bg1"/>
                </a:solidFill>
              </a:rPr>
              <a:t>Syllabus </a:t>
            </a:r>
            <a:r>
              <a:rPr lang="nl-BE" sz="2800" dirty="0">
                <a:solidFill>
                  <a:schemeClr val="bg1"/>
                </a:solidFill>
              </a:rPr>
              <a:t>p. 57</a:t>
            </a:r>
          </a:p>
        </p:txBody>
      </p:sp>
    </p:spTree>
    <p:extLst>
      <p:ext uri="{BB962C8B-B14F-4D97-AF65-F5344CB8AC3E}">
        <p14:creationId xmlns:p14="http://schemas.microsoft.com/office/powerpoint/2010/main" val="1223256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37" grpId="0"/>
      <p:bldP spid="38" grpId="0"/>
      <p:bldP spid="3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E97B7-3010-48FD-8E60-C922F821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Regelmatige vormen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BCF275-59A1-4210-B29D-6AE6C1A20A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nl-BE" dirty="0">
              <a:solidFill>
                <a:srgbClr val="00B050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2CA888EE-ED0E-4026-84E3-4739203E49A4}"/>
              </a:ext>
            </a:extLst>
          </p:cNvPr>
          <p:cNvSpPr txBox="1"/>
          <p:nvPr/>
        </p:nvSpPr>
        <p:spPr>
          <a:xfrm>
            <a:off x="7835705" y="126027"/>
            <a:ext cx="4220309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Zo Gezegd schriftelijk </a:t>
            </a:r>
            <a:r>
              <a:rPr lang="nl-BE" sz="2800" dirty="0">
                <a:solidFill>
                  <a:schemeClr val="bg1"/>
                </a:solidFill>
              </a:rPr>
              <a:t>p. 21</a:t>
            </a: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2690E55B-3652-FE40-BA69-7EA99334B170}"/>
              </a:ext>
            </a:extLst>
          </p:cNvPr>
          <p:cNvSpPr txBox="1"/>
          <p:nvPr/>
        </p:nvSpPr>
        <p:spPr>
          <a:xfrm>
            <a:off x="539254" y="5111571"/>
            <a:ext cx="11084463" cy="1200329"/>
          </a:xfrm>
          <a:prstGeom prst="rect">
            <a:avLst/>
          </a:prstGeom>
          <a:solidFill>
            <a:srgbClr val="FED9DC"/>
          </a:solidFill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FF0000"/>
                </a:solidFill>
              </a:rPr>
              <a:t>Let op: </a:t>
            </a:r>
          </a:p>
          <a:p>
            <a:r>
              <a:rPr lang="nl-BE" sz="2400" dirty="0"/>
              <a:t>1) Die toren is </a:t>
            </a:r>
            <a:r>
              <a:rPr lang="nl-BE" sz="2400" b="1" dirty="0"/>
              <a:t>het</a:t>
            </a:r>
            <a:r>
              <a:rPr lang="nl-BE" sz="2400" dirty="0"/>
              <a:t> kleinst. &gt; </a:t>
            </a:r>
            <a:r>
              <a:rPr lang="nl-BE" sz="2400" i="1" dirty="0"/>
              <a:t>superlatief staat apart? Altijd ‘het’.</a:t>
            </a:r>
          </a:p>
          <a:p>
            <a:r>
              <a:rPr lang="nl-BE" sz="2400" dirty="0"/>
              <a:t>2) </a:t>
            </a:r>
            <a:r>
              <a:rPr lang="nl-BE" sz="2400" b="1" dirty="0"/>
              <a:t>De </a:t>
            </a:r>
            <a:r>
              <a:rPr lang="nl-BE" sz="2400" dirty="0"/>
              <a:t>kleinste toren. &gt; </a:t>
            </a:r>
            <a:r>
              <a:rPr lang="nl-BE" sz="2400" i="1" dirty="0"/>
              <a:t>superlatief staat bij substantief? ‘De’/’het’ (kijk naar het woord)</a:t>
            </a:r>
          </a:p>
        </p:txBody>
      </p:sp>
      <p:pic>
        <p:nvPicPr>
          <p:cNvPr id="11" name="Afbeelding 10">
            <a:extLst>
              <a:ext uri="{FF2B5EF4-FFF2-40B4-BE49-F238E27FC236}">
                <a16:creationId xmlns:a16="http://schemas.microsoft.com/office/drawing/2014/main" id="{5DDD748E-3F71-4A05-AE3E-A8FDCA629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995" y="1746429"/>
            <a:ext cx="12782332" cy="2816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2967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549CE5-7A89-4DF8-969B-C215080828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8339" y="1690687"/>
            <a:ext cx="1883735" cy="5032375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relatie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woonplaats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gelijkenis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beroep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sz="2800" dirty="0"/>
              <a:t>leeftijd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r>
              <a:rPr lang="nl-BE" dirty="0"/>
              <a:t>	</a:t>
            </a:r>
          </a:p>
          <a:p>
            <a:pPr marL="0" indent="0">
              <a:lnSpc>
                <a:spcPct val="150000"/>
              </a:lnSpc>
              <a:spcBef>
                <a:spcPts val="0"/>
              </a:spcBef>
              <a:buNone/>
            </a:pPr>
            <a:endParaRPr lang="nl-BE" dirty="0"/>
          </a:p>
        </p:txBody>
      </p:sp>
      <p:pic>
        <p:nvPicPr>
          <p:cNvPr id="9" name="Afbeelding 8">
            <a:extLst>
              <a:ext uri="{FF2B5EF4-FFF2-40B4-BE49-F238E27FC236}">
                <a16:creationId xmlns:a16="http://schemas.microsoft.com/office/drawing/2014/main" id="{7D38136E-D362-4ABD-A661-BC67118CA50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2879" y="5017676"/>
            <a:ext cx="629746" cy="52754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Afbeelding 9">
            <a:extLst>
              <a:ext uri="{FF2B5EF4-FFF2-40B4-BE49-F238E27FC236}">
                <a16:creationId xmlns:a16="http://schemas.microsoft.com/office/drawing/2014/main" id="{9203AABD-EFFD-457D-963A-E2D303472BE9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97" y="5830922"/>
            <a:ext cx="629746" cy="52754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jdelijke aanduiding voor inhoud 2">
            <a:extLst>
              <a:ext uri="{FF2B5EF4-FFF2-40B4-BE49-F238E27FC236}">
                <a16:creationId xmlns:a16="http://schemas.microsoft.com/office/drawing/2014/main" id="{DD7A0520-67B9-4305-B0D9-0345F3771367}"/>
              </a:ext>
            </a:extLst>
          </p:cNvPr>
          <p:cNvSpPr txBox="1">
            <a:spLocks/>
          </p:cNvSpPr>
          <p:nvPr/>
        </p:nvSpPr>
        <p:spPr>
          <a:xfrm>
            <a:off x="2860430" y="1690688"/>
            <a:ext cx="9331569" cy="50323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 je zus getrouwd? Heeft zij een relatie? Heeft ze een partner?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Waar woont je moeder?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Lijk jij op je zus? Op wie lijkt zij?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Werkt je broer? Wat is zijn job?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Hoe oud is je grootmoeder?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 doet hij/zij graag? Waar houdt hij/zij van?</a:t>
            </a:r>
          </a:p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 kan hij/zij goed?</a:t>
            </a:r>
          </a:p>
        </p:txBody>
      </p:sp>
      <p:sp>
        <p:nvSpPr>
          <p:cNvPr id="11" name="Titel 1">
            <a:extLst>
              <a:ext uri="{FF2B5EF4-FFF2-40B4-BE49-F238E27FC236}">
                <a16:creationId xmlns:a16="http://schemas.microsoft.com/office/drawing/2014/main" id="{9D50D3A4-E7EA-484A-9510-D5D83FCAD9D6}"/>
              </a:ext>
            </a:extLst>
          </p:cNvPr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 dirty="0">
                <a:ln>
                  <a:noFill/>
                </a:ln>
                <a:solidFill>
                  <a:srgbClr val="F0A22E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Spreekoefening 3: vragen stellen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F0A22E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kstvak 6">
            <a:extLst>
              <a:ext uri="{FF2B5EF4-FFF2-40B4-BE49-F238E27FC236}">
                <a16:creationId xmlns:a16="http://schemas.microsoft.com/office/drawing/2014/main" id="{8F5C0D0A-7A2C-7C42-B3EC-41CAB481FDAE}"/>
              </a:ext>
            </a:extLst>
          </p:cNvPr>
          <p:cNvSpPr txBox="1"/>
          <p:nvPr/>
        </p:nvSpPr>
        <p:spPr>
          <a:xfrm>
            <a:off x="6273800" y="126028"/>
            <a:ext cx="5782213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Zo Gezegd mondeling p. 17, oefening 2</a:t>
            </a:r>
          </a:p>
        </p:txBody>
      </p:sp>
    </p:spTree>
    <p:extLst>
      <p:ext uri="{BB962C8B-B14F-4D97-AF65-F5344CB8AC3E}">
        <p14:creationId xmlns:p14="http://schemas.microsoft.com/office/powerpoint/2010/main" val="4386640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DAE97B7-3010-48FD-8E60-C922F82156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Onregelmatige vormen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A2BCF275-59A1-4210-B29D-6AE6C1A20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213100" y="1812925"/>
            <a:ext cx="2298700" cy="4351338"/>
          </a:xfrm>
        </p:spPr>
        <p:txBody>
          <a:bodyPr/>
          <a:lstStyle/>
          <a:p>
            <a:pPr marL="0" indent="0">
              <a:buNone/>
            </a:pPr>
            <a:r>
              <a:rPr lang="nl-BE" b="1" dirty="0"/>
              <a:t>comparatief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beter	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liever	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meer	</a:t>
            </a:r>
          </a:p>
          <a:p>
            <a:pPr marL="0" indent="0">
              <a:buNone/>
            </a:pPr>
            <a:r>
              <a:rPr lang="nl-BE" dirty="0">
                <a:solidFill>
                  <a:srgbClr val="00B050"/>
                </a:solidFill>
              </a:rPr>
              <a:t>minder</a:t>
            </a:r>
          </a:p>
          <a:p>
            <a:pPr marL="0" indent="0">
              <a:buNone/>
            </a:pP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77C1AB47-05F8-49A1-AED6-FF13C9074FD7}"/>
              </a:ext>
            </a:extLst>
          </p:cNvPr>
          <p:cNvSpPr txBox="1"/>
          <p:nvPr/>
        </p:nvSpPr>
        <p:spPr>
          <a:xfrm>
            <a:off x="1104900" y="2297112"/>
            <a:ext cx="2501900" cy="20282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goed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graag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veel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weinig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625C7C03-9C0F-4ECF-A323-A952A91F3EA4}"/>
              </a:ext>
            </a:extLst>
          </p:cNvPr>
          <p:cNvSpPr txBox="1">
            <a:spLocks/>
          </p:cNvSpPr>
          <p:nvPr/>
        </p:nvSpPr>
        <p:spPr>
          <a:xfrm>
            <a:off x="5613400" y="1812925"/>
            <a:ext cx="48514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superlatief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het best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het liefst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het meest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het minst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026" name="Picture 2" descr="Uitroepteken | Chiro Hoegaarden">
            <a:extLst>
              <a:ext uri="{FF2B5EF4-FFF2-40B4-BE49-F238E27FC236}">
                <a16:creationId xmlns:a16="http://schemas.microsoft.com/office/drawing/2014/main" id="{60A3FAE5-834D-4DF7-8C14-5ED5C0928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4269" y="2790532"/>
            <a:ext cx="3495968" cy="34959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kstvak 6">
            <a:extLst>
              <a:ext uri="{FF2B5EF4-FFF2-40B4-BE49-F238E27FC236}">
                <a16:creationId xmlns:a16="http://schemas.microsoft.com/office/drawing/2014/main" id="{547963E2-46DE-43D7-8A6F-F3E000CFE031}"/>
              </a:ext>
            </a:extLst>
          </p:cNvPr>
          <p:cNvSpPr txBox="1"/>
          <p:nvPr/>
        </p:nvSpPr>
        <p:spPr>
          <a:xfrm>
            <a:off x="7835705" y="126027"/>
            <a:ext cx="4220309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Zo Gezegd schriftelijk </a:t>
            </a:r>
            <a:r>
              <a:rPr lang="nl-BE" sz="2800" dirty="0">
                <a:solidFill>
                  <a:schemeClr val="bg1"/>
                </a:solidFill>
              </a:rPr>
              <a:t>p. 21</a:t>
            </a:r>
          </a:p>
        </p:txBody>
      </p:sp>
    </p:spTree>
    <p:extLst>
      <p:ext uri="{BB962C8B-B14F-4D97-AF65-F5344CB8AC3E}">
        <p14:creationId xmlns:p14="http://schemas.microsoft.com/office/powerpoint/2010/main" val="1246438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4D0D0-CC95-4CE7-BAAA-DD8A3DD6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Maak een vergelijking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EE3938-650B-4F95-AD97-57D4F3F38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appartement - een boom - de Eifeltoren</a:t>
            </a:r>
          </a:p>
          <a:p>
            <a:r>
              <a:rPr lang="nl-NL" dirty="0"/>
              <a:t>een auto - een olifant - een boekentas</a:t>
            </a:r>
          </a:p>
          <a:p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5623019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4D0D0-CC95-4CE7-BAAA-DD8A3DD6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Maak een vergelijking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EE3938-650B-4F95-AD97-57D4F3F38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horloge - een diamant - een Ferrari</a:t>
            </a:r>
          </a:p>
          <a:p>
            <a:r>
              <a:rPr lang="nl-NL" dirty="0"/>
              <a:t>een slak - een schildpad - een vis</a:t>
            </a:r>
          </a:p>
          <a:p>
            <a:pPr lvl="1"/>
            <a:endParaRPr lang="nl-NL" dirty="0"/>
          </a:p>
          <a:p>
            <a:endParaRPr lang="nl-BE" dirty="0"/>
          </a:p>
        </p:txBody>
      </p:sp>
      <p:pic>
        <p:nvPicPr>
          <p:cNvPr id="1026" name="Picture 2" descr="Slakken - Wikipedia">
            <a:extLst>
              <a:ext uri="{FF2B5EF4-FFF2-40B4-BE49-F238E27FC236}">
                <a16:creationId xmlns:a16="http://schemas.microsoft.com/office/drawing/2014/main" id="{BC0099D5-984B-41DE-8BEC-4D0EA052DD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83789" y="2101850"/>
            <a:ext cx="2781300" cy="1638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Deze schildpadden mag je houden in België. | Beestig.be">
            <a:extLst>
              <a:ext uri="{FF2B5EF4-FFF2-40B4-BE49-F238E27FC236}">
                <a16:creationId xmlns:a16="http://schemas.microsoft.com/office/drawing/2014/main" id="{B4BB3BF1-31FA-489F-A43F-9F1ABB8C04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1439" y="4001294"/>
            <a:ext cx="2533650" cy="1809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6245231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124D0D0-CC95-4CE7-BAAA-DD8A3DD6D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Maak een vergelijking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1EE3938-650B-4F95-AD97-57D4F3F381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nl-NL" dirty="0"/>
              <a:t>Een tweet – een sms – een e-mail</a:t>
            </a:r>
          </a:p>
          <a:p>
            <a:r>
              <a:rPr lang="nl-NL" dirty="0"/>
              <a:t>Een paard – een beer – een leeuw</a:t>
            </a:r>
          </a:p>
          <a:p>
            <a:pPr lvl="1"/>
            <a:endParaRPr lang="nl-NL" dirty="0"/>
          </a:p>
          <a:p>
            <a:endParaRPr lang="nl-NL" dirty="0"/>
          </a:p>
          <a:p>
            <a:endParaRPr lang="nl-BE" dirty="0"/>
          </a:p>
        </p:txBody>
      </p:sp>
      <p:pic>
        <p:nvPicPr>
          <p:cNvPr id="2050" name="Picture 2" descr="Hoe help je een paard dat stressgevoelig is? De Paardendrogist">
            <a:extLst>
              <a:ext uri="{FF2B5EF4-FFF2-40B4-BE49-F238E27FC236}">
                <a16:creationId xmlns:a16="http://schemas.microsoft.com/office/drawing/2014/main" id="{F97B63F5-98FA-45F7-9041-36250DEC8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21247" y="2222500"/>
            <a:ext cx="3409950" cy="1343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Eerste beer in 200 jaar gesignaleerd in Portugal | Dieren | hln.be">
            <a:extLst>
              <a:ext uri="{FF2B5EF4-FFF2-40B4-BE49-F238E27FC236}">
                <a16:creationId xmlns:a16="http://schemas.microsoft.com/office/drawing/2014/main" id="{BF3D3F5D-29EB-4A66-A7B9-8110A5292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78737" y="4094956"/>
            <a:ext cx="2952750" cy="15525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Leeuw (dier) - Wikipedia">
            <a:extLst>
              <a:ext uri="{FF2B5EF4-FFF2-40B4-BE49-F238E27FC236}">
                <a16:creationId xmlns:a16="http://schemas.microsoft.com/office/drawing/2014/main" id="{219C4D77-469C-44A8-8688-13E1A6BA1D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47" y="3834783"/>
            <a:ext cx="2619375" cy="17430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307435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60D063-D43B-4130-8FFD-97A069B612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Spelling van de comparatief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727C7ABF-615F-4C42-974F-89F0C72E1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Adjectief NIET op -r </a:t>
            </a:r>
            <a:r>
              <a:rPr lang="nl-NL" dirty="0">
                <a:sym typeface="Wingdings" panose="05000000000000000000" pitchFamily="2" charset="2"/>
              </a:rPr>
              <a:t></a:t>
            </a:r>
            <a:r>
              <a:rPr lang="nl-NL" dirty="0"/>
              <a:t> adjectief + ER</a:t>
            </a:r>
          </a:p>
          <a:p>
            <a:pPr lvl="1"/>
            <a:r>
              <a:rPr lang="nl-NL" dirty="0"/>
              <a:t>Een muis is (klein) ________________ dan een olifant.</a:t>
            </a:r>
          </a:p>
          <a:p>
            <a:pPr lvl="1"/>
            <a:r>
              <a:rPr lang="nl-NL" dirty="0"/>
              <a:t>Deze filmster is (mooi) ________________ dan mijn zus.</a:t>
            </a:r>
          </a:p>
          <a:p>
            <a:pPr lvl="1"/>
            <a:r>
              <a:rPr lang="nl-NL" dirty="0"/>
              <a:t>Een oma is (oud) ________________ dan een baby.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82738609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433184A-A0F7-41BB-86E1-C7102FA0C6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Spelling van de comparatief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E9DF19BD-7DB8-46C5-90DD-39FC925FC3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NL" dirty="0"/>
              <a:t>Adjectief op -r </a:t>
            </a:r>
            <a:r>
              <a:rPr lang="nl-NL" dirty="0">
                <a:sym typeface="Wingdings" panose="05000000000000000000" pitchFamily="2" charset="2"/>
              </a:rPr>
              <a:t> </a:t>
            </a:r>
            <a:r>
              <a:rPr lang="nl-NL" dirty="0"/>
              <a:t>adjectief + DER</a:t>
            </a:r>
          </a:p>
          <a:p>
            <a:pPr lvl="1"/>
            <a:r>
              <a:rPr lang="nl-NL" dirty="0"/>
              <a:t>Jouw schoenen zijn (duur) ________________ dan mijn schoenen. </a:t>
            </a:r>
          </a:p>
          <a:p>
            <a:pPr lvl="1"/>
            <a:r>
              <a:rPr lang="nl-NL" dirty="0"/>
              <a:t>Een citroen smaakt (lekker) ________________ dan een sinaasappel.</a:t>
            </a:r>
          </a:p>
          <a:p>
            <a:pPr lvl="1"/>
            <a:r>
              <a:rPr lang="nl-NL" dirty="0"/>
              <a:t>Als het regent is de lucht (donker) ________________ dan als de zon schijnt. 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437151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61A2402-DB8F-4BAB-9E2B-F7F376A8F8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Spelling van de comparatief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861D36E2-B3FB-48AE-B0F6-E7E7067CB6C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l-PL" dirty="0"/>
              <a:t>f/s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pl-PL" dirty="0"/>
              <a:t>v/z + er </a:t>
            </a:r>
            <a:endParaRPr lang="nl-BE" dirty="0"/>
          </a:p>
          <a:p>
            <a:pPr lvl="1"/>
            <a:r>
              <a:rPr lang="nl-NL" dirty="0"/>
              <a:t>Een baby is (lief) ________________ dan een krokodil. </a:t>
            </a:r>
          </a:p>
          <a:p>
            <a:pPr lvl="1"/>
            <a:r>
              <a:rPr lang="nl-NL" dirty="0"/>
              <a:t>In België is de lucht (grijs) ________________ dan in Spanje. 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26366342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1B06EB9-CA89-406A-B6D7-78E50A61BB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Spelling van de comparatief 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5387BF1F-7C74-45A8-A27E-162E5A4DD42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/>
              <a:t>lange vocaal OO, AA, EE, UU </a:t>
            </a:r>
            <a:r>
              <a:rPr lang="es-ES" dirty="0">
                <a:sym typeface="Wingdings" panose="05000000000000000000" pitchFamily="2" charset="2"/>
              </a:rPr>
              <a:t> </a:t>
            </a:r>
            <a:r>
              <a:rPr lang="es-ES" dirty="0"/>
              <a:t>O, A, E, U + </a:t>
            </a:r>
            <a:r>
              <a:rPr lang="es-ES" dirty="0">
                <a:solidFill>
                  <a:srgbClr val="FF0000"/>
                </a:solidFill>
              </a:rPr>
              <a:t>ER</a:t>
            </a:r>
          </a:p>
          <a:p>
            <a:pPr lvl="1"/>
            <a:r>
              <a:rPr lang="nl-NL" dirty="0"/>
              <a:t>Mijn fiets rijdt (traag) ________________ dan jouw auto. </a:t>
            </a:r>
          </a:p>
          <a:p>
            <a:pPr lvl="1"/>
            <a:r>
              <a:rPr lang="nl-NL" dirty="0"/>
              <a:t>De kerk is (hoog) ________________ dan mijn huis. </a:t>
            </a:r>
          </a:p>
          <a:p>
            <a:pPr lvl="1"/>
            <a:r>
              <a:rPr lang="nl-NL" dirty="0"/>
              <a:t>Mijn ring is (goedkoop) ________________ dan jouw armband.</a:t>
            </a:r>
          </a:p>
          <a:p>
            <a:pPr lvl="1"/>
            <a:r>
              <a:rPr lang="nl-NL" dirty="0"/>
              <a:t>De straat is (breed) ________________ dan mijn auto.</a:t>
            </a:r>
          </a:p>
          <a:p>
            <a:pPr lvl="1"/>
            <a:r>
              <a:rPr lang="nl-NL" dirty="0"/>
              <a:t>De slak is (langz</a:t>
            </a:r>
            <a:r>
              <a:rPr lang="nl-NL" dirty="0">
                <a:solidFill>
                  <a:srgbClr val="FF0000"/>
                </a:solidFill>
              </a:rPr>
              <a:t>aa</a:t>
            </a:r>
            <a:r>
              <a:rPr lang="nl-NL" dirty="0"/>
              <a:t>m) ________________ dan de schildpad. </a:t>
            </a:r>
          </a:p>
          <a:p>
            <a:pPr lvl="1"/>
            <a:endParaRPr lang="nl-NL" dirty="0"/>
          </a:p>
          <a:p>
            <a:pPr lvl="1"/>
            <a:endParaRPr lang="nl-NL" dirty="0"/>
          </a:p>
          <a:p>
            <a:pPr lvl="1"/>
            <a:r>
              <a:rPr lang="nl-NL" dirty="0">
                <a:solidFill>
                  <a:srgbClr val="FF0000"/>
                </a:solidFill>
              </a:rPr>
              <a:t>!!!!! </a:t>
            </a:r>
            <a:r>
              <a:rPr lang="nl-NL" dirty="0"/>
              <a:t>Mijn ring is (duur) ________________ dan mijn auto. </a:t>
            </a:r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0828892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1E41502-CB29-4735-B20B-5832661BC6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/>
              <a:t>Spelling van de comparatief</a:t>
            </a:r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F29F7322-F954-4A9C-BE29-F87F3DC39E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nl-BE" dirty="0"/>
              <a:t>Korte vocaal O, A, E, U, I + 1 Consonant </a:t>
            </a:r>
            <a:r>
              <a:rPr lang="nl-BE" dirty="0">
                <a:sym typeface="Wingdings" panose="05000000000000000000" pitchFamily="2" charset="2"/>
              </a:rPr>
              <a:t> </a:t>
            </a:r>
            <a:r>
              <a:rPr lang="nl-BE" dirty="0"/>
              <a:t>korte vocaal + dubbele consonant in het midden + ER</a:t>
            </a:r>
          </a:p>
          <a:p>
            <a:pPr lvl="1"/>
            <a:r>
              <a:rPr lang="nl-NL" dirty="0"/>
              <a:t>Een olifant is (dik) ________________ dan een giraf.</a:t>
            </a:r>
          </a:p>
          <a:p>
            <a:pPr lvl="1"/>
            <a:r>
              <a:rPr lang="nl-NL" dirty="0"/>
              <a:t>Mijn potlood is (dun) ________________ dan mijn balpen.</a:t>
            </a:r>
          </a:p>
          <a:p>
            <a:pPr lvl="1"/>
            <a:r>
              <a:rPr lang="nl-NL" dirty="0"/>
              <a:t>Mijn opa is (slim) ________________ dan mijn papa.</a:t>
            </a:r>
          </a:p>
          <a:p>
            <a:pPr lvl="1"/>
            <a:endParaRPr lang="nl-NL" dirty="0"/>
          </a:p>
          <a:p>
            <a:pPr lvl="1"/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199100921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39EB4-0444-4A50-9DB4-CDC9710A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Lees de </a:t>
            </a:r>
            <a:r>
              <a:rPr lang="nl-NL" dirty="0" err="1"/>
              <a:t>krantenartikels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C14F52-888C-43A2-8403-D1F8DB08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7" y="2011680"/>
            <a:ext cx="4880082" cy="3766185"/>
          </a:xfrm>
        </p:spPr>
        <p:txBody>
          <a:bodyPr/>
          <a:lstStyle/>
          <a:p>
            <a:pPr algn="ctr"/>
            <a:r>
              <a:rPr lang="nl-NL" sz="3200" b="1" dirty="0">
                <a:solidFill>
                  <a:srgbClr val="00B050"/>
                </a:solidFill>
              </a:rPr>
              <a:t>GROEP A</a:t>
            </a:r>
            <a:endParaRPr lang="nl-BE" sz="3200" b="1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tx1"/>
                </a:solidFill>
              </a:rPr>
              <a:t>Maak </a:t>
            </a:r>
            <a:r>
              <a:rPr lang="nl-BE" b="1" dirty="0">
                <a:solidFill>
                  <a:schemeClr val="tx1"/>
                </a:solidFill>
              </a:rPr>
              <a:t>p. 12-13</a:t>
            </a:r>
          </a:p>
          <a:p>
            <a:pPr marL="801688" lvl="1" indent="-350838">
              <a:buFont typeface="+mj-lt"/>
              <a:buAutoNum type="alphaLcParenR"/>
            </a:pPr>
            <a:r>
              <a:rPr lang="nl-BE" dirty="0">
                <a:solidFill>
                  <a:schemeClr val="tx1"/>
                </a:solidFill>
              </a:rPr>
              <a:t>Leesronde 1: titels</a:t>
            </a:r>
          </a:p>
          <a:p>
            <a:pPr marL="801688" lvl="1" indent="-350838">
              <a:buFont typeface="+mj-lt"/>
              <a:buAutoNum type="alphaLcParenR"/>
            </a:pPr>
            <a:r>
              <a:rPr lang="nl-BE" dirty="0">
                <a:solidFill>
                  <a:schemeClr val="tx1"/>
                </a:solidFill>
              </a:rPr>
              <a:t>Leesronde 2: artikels</a:t>
            </a:r>
          </a:p>
          <a:p>
            <a:pPr marL="801688" lvl="1" indent="-350838">
              <a:buFont typeface="+mj-lt"/>
              <a:buAutoNum type="alphaLcParenR"/>
            </a:pPr>
            <a:r>
              <a:rPr lang="nl-BE" dirty="0">
                <a:solidFill>
                  <a:schemeClr val="tx1"/>
                </a:solidFill>
              </a:rPr>
              <a:t>Leesronde 3: details </a:t>
            </a:r>
            <a:r>
              <a:rPr lang="nl-BE" dirty="0">
                <a:solidFill>
                  <a:srgbClr val="FF0000"/>
                </a:solidFill>
              </a:rPr>
              <a:t>(alleen vraag 1)</a:t>
            </a:r>
            <a:endParaRPr lang="nl-NL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E679B656-40CE-498E-A3D5-19BAA388D456}"/>
              </a:ext>
            </a:extLst>
          </p:cNvPr>
          <p:cNvSpPr txBox="1">
            <a:spLocks/>
          </p:cNvSpPr>
          <p:nvPr/>
        </p:nvSpPr>
        <p:spPr>
          <a:xfrm>
            <a:off x="6292011" y="2011679"/>
            <a:ext cx="4880082" cy="37661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nl-NL" sz="3200" b="1" dirty="0">
                <a:solidFill>
                  <a:srgbClr val="00B050"/>
                </a:solidFill>
              </a:rPr>
              <a:t>GROEP B</a:t>
            </a:r>
            <a:endParaRPr lang="nl-BE" sz="3200" b="1" dirty="0">
              <a:solidFill>
                <a:srgbClr val="00B05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nl-BE" dirty="0">
                <a:solidFill>
                  <a:schemeClr val="tx1"/>
                </a:solidFill>
              </a:rPr>
              <a:t>Maak </a:t>
            </a:r>
            <a:r>
              <a:rPr lang="nl-BE" b="1" dirty="0">
                <a:solidFill>
                  <a:schemeClr val="tx1"/>
                </a:solidFill>
              </a:rPr>
              <a:t>p. 14-16</a:t>
            </a:r>
          </a:p>
          <a:p>
            <a:pPr marL="801688" lvl="1" indent="-350838">
              <a:buFont typeface="+mj-lt"/>
              <a:buAutoNum type="alphaLcParenR"/>
            </a:pPr>
            <a:r>
              <a:rPr lang="nl-BE" dirty="0">
                <a:solidFill>
                  <a:schemeClr val="tx1"/>
                </a:solidFill>
              </a:rPr>
              <a:t>Leesronde 1: titels</a:t>
            </a:r>
          </a:p>
          <a:p>
            <a:pPr marL="801688" lvl="1" indent="-350838">
              <a:buFont typeface="+mj-lt"/>
              <a:buAutoNum type="alphaLcParenR"/>
            </a:pPr>
            <a:r>
              <a:rPr lang="nl-BE" dirty="0">
                <a:solidFill>
                  <a:schemeClr val="tx1"/>
                </a:solidFill>
              </a:rPr>
              <a:t>Leesronde 2: artikels</a:t>
            </a:r>
          </a:p>
          <a:p>
            <a:pPr marL="801688" lvl="1" indent="-350838">
              <a:buFont typeface="+mj-lt"/>
              <a:buAutoNum type="alphaLcParenR"/>
            </a:pPr>
            <a:r>
              <a:rPr lang="nl-BE" dirty="0">
                <a:solidFill>
                  <a:schemeClr val="tx1"/>
                </a:solidFill>
              </a:rPr>
              <a:t>Leesronde 3: details </a:t>
            </a:r>
            <a:r>
              <a:rPr lang="nl-BE" dirty="0">
                <a:solidFill>
                  <a:srgbClr val="FF0000"/>
                </a:solidFill>
              </a:rPr>
              <a:t>(alleen vraag 1)</a:t>
            </a:r>
            <a:endParaRPr lang="nl-NL" dirty="0">
              <a:solidFill>
                <a:srgbClr val="FF0000"/>
              </a:solidFill>
            </a:endParaRPr>
          </a:p>
          <a:p>
            <a:pPr marL="0" indent="0">
              <a:buNone/>
            </a:pPr>
            <a:endParaRPr lang="nl-BE" dirty="0">
              <a:solidFill>
                <a:schemeClr val="tx1"/>
              </a:solidFill>
            </a:endParaRP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BE2B044-4C25-40C4-B28F-F742873D6683}"/>
              </a:ext>
            </a:extLst>
          </p:cNvPr>
          <p:cNvSpPr txBox="1"/>
          <p:nvPr/>
        </p:nvSpPr>
        <p:spPr>
          <a:xfrm>
            <a:off x="7502769" y="126027"/>
            <a:ext cx="4553245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Zo Gezegd schriftelijk </a:t>
            </a:r>
            <a:r>
              <a:rPr lang="nl-BE" sz="2800" dirty="0">
                <a:solidFill>
                  <a:schemeClr val="bg1"/>
                </a:solidFill>
              </a:rPr>
              <a:t>p. 12-16</a:t>
            </a:r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7472636B-8FE1-4A8D-B2B5-51D38D937C68}"/>
              </a:ext>
            </a:extLst>
          </p:cNvPr>
          <p:cNvSpPr txBox="1"/>
          <p:nvPr/>
        </p:nvSpPr>
        <p:spPr>
          <a:xfrm>
            <a:off x="1069145" y="5324126"/>
            <a:ext cx="9861452" cy="461665"/>
          </a:xfrm>
          <a:prstGeom prst="rect">
            <a:avLst/>
          </a:prstGeom>
          <a:solidFill>
            <a:srgbClr val="9999FF"/>
          </a:solidFill>
        </p:spPr>
        <p:txBody>
          <a:bodyPr wrap="square" rtlCol="0">
            <a:spAutoFit/>
          </a:bodyPr>
          <a:lstStyle/>
          <a:p>
            <a:r>
              <a:rPr lang="nl-NL" sz="2400" b="1" dirty="0">
                <a:solidFill>
                  <a:schemeClr val="bg1"/>
                </a:solidFill>
              </a:rPr>
              <a:t>HOE DOE IK DAT?</a:t>
            </a:r>
            <a:r>
              <a:rPr lang="nl-NL" b="1" dirty="0">
                <a:solidFill>
                  <a:schemeClr val="bg1"/>
                </a:solidFill>
              </a:rPr>
              <a:t> </a:t>
            </a:r>
            <a:endParaRPr lang="nl-BE" b="1" dirty="0">
              <a:solidFill>
                <a:schemeClr val="bg1"/>
              </a:solidFill>
            </a:endParaRPr>
          </a:p>
        </p:txBody>
      </p:sp>
      <p:sp>
        <p:nvSpPr>
          <p:cNvPr id="8" name="Tekstvak 7">
            <a:extLst>
              <a:ext uri="{FF2B5EF4-FFF2-40B4-BE49-F238E27FC236}">
                <a16:creationId xmlns:a16="http://schemas.microsoft.com/office/drawing/2014/main" id="{73A14833-1F0F-D941-8712-D5DDFCACCB68}"/>
              </a:ext>
            </a:extLst>
          </p:cNvPr>
          <p:cNvSpPr txBox="1"/>
          <p:nvPr/>
        </p:nvSpPr>
        <p:spPr>
          <a:xfrm>
            <a:off x="1069145" y="5896802"/>
            <a:ext cx="8290421" cy="461665"/>
          </a:xfrm>
          <a:prstGeom prst="rect">
            <a:avLst/>
          </a:prstGeom>
          <a:solidFill>
            <a:srgbClr val="FED9DC"/>
          </a:solidFill>
        </p:spPr>
        <p:txBody>
          <a:bodyPr wrap="square" rtlCol="0">
            <a:spAutoFit/>
          </a:bodyPr>
          <a:lstStyle/>
          <a:p>
            <a:r>
              <a:rPr lang="nl-BE" sz="2400" b="1" dirty="0">
                <a:solidFill>
                  <a:srgbClr val="FF0000"/>
                </a:solidFill>
              </a:rPr>
              <a:t>Al klaar? Maak p. 17 (Zo Gezegd)!</a:t>
            </a:r>
            <a:endParaRPr lang="nl-BE" sz="2400" i="1" dirty="0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AC992416-29EF-9946-960A-CA1EA1D0D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70900" y="4240984"/>
            <a:ext cx="3721100" cy="26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757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8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0D3145C-EA55-4B32-A607-15ED28145B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>
                <a:solidFill>
                  <a:srgbClr val="0070C0"/>
                </a:solidFill>
              </a:rPr>
              <a:t>Leven en gestorven zijn</a:t>
            </a:r>
            <a:endParaRPr lang="nl-BE" dirty="0">
              <a:solidFill>
                <a:srgbClr val="0070C0"/>
              </a:solidFill>
            </a:endParaRP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DDADBC87-F780-427A-AC34-68548BBC1B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	</a:t>
            </a:r>
            <a:r>
              <a:rPr lang="nl-BE" sz="2800" dirty="0"/>
              <a:t>Mijn ouders leven nog.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r>
              <a:rPr lang="nl-BE" sz="2800" dirty="0"/>
              <a:t>	Mijn grootouders leven niet meer.</a:t>
            </a:r>
          </a:p>
          <a:p>
            <a:pPr marL="0" indent="0">
              <a:buNone/>
            </a:pPr>
            <a:endParaRPr lang="nl-BE" sz="2800" dirty="0"/>
          </a:p>
          <a:p>
            <a:pPr marL="0" indent="0">
              <a:buNone/>
            </a:pPr>
            <a:r>
              <a:rPr lang="nl-BE" dirty="0"/>
              <a:t>= 	Mijn grootouders zijn al gestorven.</a:t>
            </a:r>
          </a:p>
          <a:p>
            <a:pPr marL="0" indent="0">
              <a:buNone/>
            </a:pPr>
            <a:r>
              <a:rPr lang="nl-BE" dirty="0"/>
              <a:t>= 	Mijn grootouders zijn al dood.</a:t>
            </a:r>
          </a:p>
          <a:p>
            <a:pPr marL="0" indent="0">
              <a:buNone/>
            </a:pPr>
            <a:r>
              <a:rPr lang="nl-BE" dirty="0"/>
              <a:t>=	Mijn grootouders zijn al overleden.</a:t>
            </a:r>
          </a:p>
          <a:p>
            <a:pPr marL="0" indent="0">
              <a:buNone/>
            </a:pPr>
            <a:endParaRPr lang="nl-BE" dirty="0"/>
          </a:p>
        </p:txBody>
      </p:sp>
    </p:spTree>
    <p:extLst>
      <p:ext uri="{BB962C8B-B14F-4D97-AF65-F5344CB8AC3E}">
        <p14:creationId xmlns:p14="http://schemas.microsoft.com/office/powerpoint/2010/main" val="783378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uiExpand="1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5C39EB4-0444-4A50-9DB4-CDC9710A67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Lees de </a:t>
            </a:r>
            <a:r>
              <a:rPr lang="nl-NL" dirty="0" err="1"/>
              <a:t>krantenartikels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97C14F52-888C-43A2-8403-D1F8DB0863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011680"/>
            <a:ext cx="11046421" cy="3766185"/>
          </a:xfrm>
        </p:spPr>
        <p:txBody>
          <a:bodyPr/>
          <a:lstStyle/>
          <a:p>
            <a:pPr marL="0" indent="0">
              <a:buNone/>
            </a:pPr>
            <a:r>
              <a:rPr lang="nl-NL" sz="3200" b="1" dirty="0">
                <a:solidFill>
                  <a:srgbClr val="00B050"/>
                </a:solidFill>
              </a:rPr>
              <a:t>cursist A + cursist B</a:t>
            </a:r>
          </a:p>
          <a:p>
            <a:pPr marL="0" indent="0">
              <a:buNone/>
            </a:pPr>
            <a:endParaRPr lang="nl-BE" sz="3200" b="1" dirty="0">
              <a:solidFill>
                <a:srgbClr val="00B050"/>
              </a:solidFill>
            </a:endParaRPr>
          </a:p>
          <a:p>
            <a:pPr marL="0" indent="0">
              <a:buNone/>
            </a:pPr>
            <a:r>
              <a:rPr lang="nl-BE" sz="2800" dirty="0">
                <a:solidFill>
                  <a:schemeClr val="tx1"/>
                </a:solidFill>
              </a:rPr>
              <a:t>1. Derde leesronde: vraag 2 (</a:t>
            </a:r>
            <a:r>
              <a:rPr lang="nl-BE" sz="2800" b="1" dirty="0">
                <a:solidFill>
                  <a:schemeClr val="tx1"/>
                </a:solidFill>
              </a:rPr>
              <a:t>Zo Gezegd</a:t>
            </a:r>
            <a:r>
              <a:rPr lang="nl-BE" sz="2800" dirty="0">
                <a:solidFill>
                  <a:schemeClr val="tx1"/>
                </a:solidFill>
              </a:rPr>
              <a:t>)</a:t>
            </a:r>
            <a:endParaRPr lang="nl-NL" sz="2800" dirty="0">
              <a:solidFill>
                <a:schemeClr val="tx1"/>
              </a:solidFill>
            </a:endParaRP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tx1"/>
                </a:solidFill>
              </a:rPr>
              <a:t>Cursist A stelt de vragen van p. 14 aan cursist B. Cursist B antwoordt.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2800" dirty="0">
                <a:solidFill>
                  <a:schemeClr val="tx1"/>
                </a:solidFill>
              </a:rPr>
              <a:t>Cursist B stelt de vragen van p. 16 aan cursist A. Cursist A antwoordt.</a:t>
            </a:r>
          </a:p>
          <a:p>
            <a:pPr marL="0" indent="0">
              <a:buNone/>
            </a:pPr>
            <a:endParaRPr lang="nl-BE" sz="2800" dirty="0">
              <a:solidFill>
                <a:schemeClr val="tx1"/>
              </a:solidFill>
            </a:endParaRPr>
          </a:p>
          <a:p>
            <a:pPr marL="0" indent="0">
              <a:buNone/>
            </a:pPr>
            <a:r>
              <a:rPr lang="nl-BE" sz="2800" dirty="0">
                <a:solidFill>
                  <a:schemeClr val="tx1"/>
                </a:solidFill>
              </a:rPr>
              <a:t>2. Vul samen de zinnen aan (</a:t>
            </a:r>
            <a:r>
              <a:rPr lang="nl-BE" sz="2800" b="1" dirty="0">
                <a:solidFill>
                  <a:schemeClr val="tx1"/>
                </a:solidFill>
              </a:rPr>
              <a:t>syllabus</a:t>
            </a:r>
            <a:r>
              <a:rPr lang="nl-BE" sz="2800" dirty="0">
                <a:solidFill>
                  <a:schemeClr val="tx1"/>
                </a:solidFill>
              </a:rPr>
              <a:t> schriftelijk p. 57, oefening 2a)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1BE2B044-4C25-40C4-B28F-F742873D6683}"/>
              </a:ext>
            </a:extLst>
          </p:cNvPr>
          <p:cNvSpPr txBox="1"/>
          <p:nvPr/>
        </p:nvSpPr>
        <p:spPr>
          <a:xfrm>
            <a:off x="7291755" y="126027"/>
            <a:ext cx="4764260" cy="1384995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Zo Gezegd schriftelijk </a:t>
            </a:r>
            <a:r>
              <a:rPr lang="nl-BE" sz="2800" dirty="0">
                <a:solidFill>
                  <a:schemeClr val="bg1"/>
                </a:solidFill>
              </a:rPr>
              <a:t>p. 14 + 16</a:t>
            </a:r>
          </a:p>
          <a:p>
            <a:r>
              <a:rPr lang="nl-BE" sz="2800" dirty="0">
                <a:solidFill>
                  <a:schemeClr val="bg1"/>
                </a:solidFill>
              </a:rPr>
              <a:t>Syllabus schriftelijk p. 71 (8), oefening 2a</a:t>
            </a:r>
          </a:p>
        </p:txBody>
      </p:sp>
    </p:spTree>
    <p:extLst>
      <p:ext uri="{BB962C8B-B14F-4D97-AF65-F5344CB8AC3E}">
        <p14:creationId xmlns:p14="http://schemas.microsoft.com/office/powerpoint/2010/main" val="13113269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9B0FAE0-BB0D-4BF5-96EC-6238215E09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Quiz: had je gelijk?</a:t>
            </a:r>
            <a:endParaRPr lang="nl-BE" dirty="0"/>
          </a:p>
        </p:txBody>
      </p:sp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2D5F4AB-B73A-4170-8DF0-624991ADA6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6656" y="2841674"/>
            <a:ext cx="10753725" cy="2936191"/>
          </a:xfrm>
        </p:spPr>
        <p:txBody>
          <a:bodyPr>
            <a:normAutofit/>
          </a:bodyPr>
          <a:lstStyle/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rgbClr val="00B050"/>
                </a:solidFill>
              </a:rPr>
              <a:t>Ik had gelijk.</a:t>
            </a:r>
          </a:p>
          <a:p>
            <a:pPr marL="365125" indent="-365125">
              <a:buFont typeface="Arial" panose="020B0604020202020204" pitchFamily="34" charset="0"/>
              <a:buChar char="•"/>
            </a:pPr>
            <a:r>
              <a:rPr lang="nl-NL" sz="3200" dirty="0">
                <a:solidFill>
                  <a:srgbClr val="FF0000"/>
                </a:solidFill>
              </a:rPr>
              <a:t>Ik was fout.</a:t>
            </a:r>
            <a:endParaRPr lang="nl-BE" sz="3200" dirty="0">
              <a:solidFill>
                <a:srgbClr val="FF0000"/>
              </a:solidFill>
            </a:endParaRP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F44E526D-DDD3-4893-89ED-E5FB7A331B69}"/>
              </a:ext>
            </a:extLst>
          </p:cNvPr>
          <p:cNvSpPr txBox="1"/>
          <p:nvPr/>
        </p:nvSpPr>
        <p:spPr>
          <a:xfrm>
            <a:off x="7901354" y="126026"/>
            <a:ext cx="4154660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Zo Gezegd schriftelijk </a:t>
            </a:r>
            <a:r>
              <a:rPr lang="nl-BE" sz="2800" dirty="0">
                <a:solidFill>
                  <a:schemeClr val="bg1"/>
                </a:solidFill>
              </a:rPr>
              <a:t>p. 11</a:t>
            </a:r>
          </a:p>
        </p:txBody>
      </p:sp>
    </p:spTree>
    <p:extLst>
      <p:ext uri="{BB962C8B-B14F-4D97-AF65-F5344CB8AC3E}">
        <p14:creationId xmlns:p14="http://schemas.microsoft.com/office/powerpoint/2010/main" val="394181007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E132AB7-EA26-D24A-8399-7AA9189290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83125" y="499533"/>
            <a:ext cx="6562726" cy="1658198"/>
          </a:xfrm>
        </p:spPr>
        <p:txBody>
          <a:bodyPr>
            <a:normAutofit/>
          </a:bodyPr>
          <a:lstStyle/>
          <a:p>
            <a:r>
              <a:rPr lang="nl-BE" dirty="0"/>
              <a:t>Zelfstandig werk (thuis)</a:t>
            </a:r>
          </a:p>
        </p:txBody>
      </p:sp>
      <p:pic>
        <p:nvPicPr>
          <p:cNvPr id="4" name="Afbeelding 3">
            <a:extLst>
              <a:ext uri="{FF2B5EF4-FFF2-40B4-BE49-F238E27FC236}">
                <a16:creationId xmlns:a16="http://schemas.microsoft.com/office/drawing/2014/main" id="{78874FBA-F156-474C-AD93-F091F4A7851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405" r="7195"/>
          <a:stretch/>
        </p:blipFill>
        <p:spPr>
          <a:xfrm>
            <a:off x="20" y="10"/>
            <a:ext cx="4077443" cy="6864408"/>
          </a:xfrm>
          <a:prstGeom prst="rect">
            <a:avLst/>
          </a:prstGeom>
        </p:spPr>
      </p:pic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0EEBAA82-39AA-DC47-ABD8-5D62F3D252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02557" y="2500313"/>
            <a:ext cx="6428994" cy="327755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nl-BE" dirty="0"/>
              <a:t>Op Canvas: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Oefeningen op Perfectum</a:t>
            </a:r>
          </a:p>
          <a:p>
            <a:pPr marL="457200" indent="-457200">
              <a:buFont typeface="+mj-lt"/>
              <a:buAutoNum type="arabicPeriod"/>
            </a:pPr>
            <a:r>
              <a:rPr lang="nl-BE" dirty="0"/>
              <a:t>Oefeningen op vergelijken (Comparatief/Superlatief)</a:t>
            </a:r>
          </a:p>
        </p:txBody>
      </p:sp>
    </p:spTree>
    <p:extLst>
      <p:ext uri="{BB962C8B-B14F-4D97-AF65-F5344CB8AC3E}">
        <p14:creationId xmlns:p14="http://schemas.microsoft.com/office/powerpoint/2010/main" val="40786214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/>
          <p:cNvSpPr>
            <a:spLocks noGrp="1"/>
          </p:cNvSpPr>
          <p:nvPr>
            <p:ph idx="1"/>
          </p:nvPr>
        </p:nvSpPr>
        <p:spPr>
          <a:xfrm>
            <a:off x="901996" y="709206"/>
            <a:ext cx="4456814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NOG LEVEN</a:t>
            </a:r>
          </a:p>
          <a:p>
            <a:pPr marL="0" indent="0"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ik leef nog</a:t>
            </a:r>
          </a:p>
          <a:p>
            <a:pPr marL="0" indent="0"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jij leeft nog </a:t>
            </a:r>
            <a:r>
              <a:rPr lang="nl-BE" dirty="0"/>
              <a:t>– leef jij nog</a:t>
            </a:r>
          </a:p>
          <a:p>
            <a:pPr marL="0" indent="0">
              <a:buNone/>
            </a:pPr>
            <a:r>
              <a:rPr lang="nl-BE" dirty="0"/>
              <a:t>hij/zij leeft nog</a:t>
            </a:r>
          </a:p>
          <a:p>
            <a:pPr marL="0" indent="0">
              <a:buNone/>
            </a:pPr>
            <a:endParaRPr lang="nl-BE" dirty="0"/>
          </a:p>
          <a:p>
            <a:pPr marL="0" indent="0"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wij leven nog</a:t>
            </a:r>
          </a:p>
          <a:p>
            <a:pPr marL="0" indent="0">
              <a:buNone/>
            </a:pPr>
            <a:r>
              <a:rPr lang="nl-BE" dirty="0">
                <a:solidFill>
                  <a:schemeClr val="bg1">
                    <a:lumMod val="75000"/>
                  </a:schemeClr>
                </a:solidFill>
              </a:rPr>
              <a:t>jullie leven nog</a:t>
            </a:r>
          </a:p>
          <a:p>
            <a:pPr marL="0" indent="0">
              <a:buNone/>
            </a:pPr>
            <a:r>
              <a:rPr lang="nl-BE" dirty="0"/>
              <a:t>zij leven nog</a:t>
            </a:r>
          </a:p>
        </p:txBody>
      </p:sp>
      <p:sp>
        <p:nvSpPr>
          <p:cNvPr id="4" name="Tijdelijke aanduiding voor inhoud 2">
            <a:extLst>
              <a:ext uri="{FF2B5EF4-FFF2-40B4-BE49-F238E27FC236}">
                <a16:creationId xmlns:a16="http://schemas.microsoft.com/office/drawing/2014/main" id="{1C2F0B13-6B25-4B37-B9C7-A0C657215DB1}"/>
              </a:ext>
            </a:extLst>
          </p:cNvPr>
          <p:cNvSpPr txBox="1">
            <a:spLocks/>
          </p:cNvSpPr>
          <p:nvPr/>
        </p:nvSpPr>
        <p:spPr>
          <a:xfrm>
            <a:off x="5839046" y="709206"/>
            <a:ext cx="4456814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GESTORVEN ZIJN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ik ben gestorven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jij bent gestorven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hij/zij is gestorven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nl-BE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wij zijn gestorven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jullie zijn gestorven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zij zijn gestorven</a:t>
            </a:r>
          </a:p>
        </p:txBody>
      </p:sp>
    </p:spTree>
    <p:extLst>
      <p:ext uri="{BB962C8B-B14F-4D97-AF65-F5344CB8AC3E}">
        <p14:creationId xmlns:p14="http://schemas.microsoft.com/office/powerpoint/2010/main" val="40838097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jdelijke aanduiding voor inhoud 2">
            <a:extLst>
              <a:ext uri="{FF2B5EF4-FFF2-40B4-BE49-F238E27FC236}">
                <a16:creationId xmlns:a16="http://schemas.microsoft.com/office/drawing/2014/main" id="{4F2A6A2C-E06F-4D55-997A-07B07A2B5C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21279" cy="4351338"/>
          </a:xfrm>
        </p:spPr>
        <p:txBody>
          <a:bodyPr/>
          <a:lstStyle/>
          <a:p>
            <a:pPr marL="0" indent="0">
              <a:buNone/>
            </a:pPr>
            <a:r>
              <a:rPr lang="nl-BE" dirty="0"/>
              <a:t>		HEBBEN			ZIJN</a:t>
            </a:r>
          </a:p>
          <a:p>
            <a:pPr marL="0" indent="0">
              <a:buNone/>
            </a:pPr>
            <a:r>
              <a:rPr lang="nl-BE" dirty="0"/>
              <a:t>ik</a:t>
            </a:r>
          </a:p>
          <a:p>
            <a:pPr marL="0" indent="0">
              <a:buNone/>
            </a:pPr>
            <a:r>
              <a:rPr lang="nl-BE" dirty="0"/>
              <a:t>jij=je</a:t>
            </a:r>
          </a:p>
          <a:p>
            <a:pPr marL="0" indent="0">
              <a:buNone/>
            </a:pPr>
            <a:r>
              <a:rPr lang="nl-BE" dirty="0"/>
              <a:t>u</a:t>
            </a:r>
          </a:p>
          <a:p>
            <a:pPr marL="0" indent="0">
              <a:buNone/>
            </a:pPr>
            <a:r>
              <a:rPr lang="nl-BE" dirty="0"/>
              <a:t>hij/zij=ze</a:t>
            </a:r>
          </a:p>
          <a:p>
            <a:pPr marL="0" indent="0">
              <a:buNone/>
            </a:pPr>
            <a:r>
              <a:rPr lang="nl-BE" dirty="0"/>
              <a:t>wij</a:t>
            </a:r>
          </a:p>
          <a:p>
            <a:pPr marL="0" indent="0">
              <a:buNone/>
            </a:pPr>
            <a:r>
              <a:rPr lang="nl-BE" dirty="0"/>
              <a:t>jullie</a:t>
            </a:r>
          </a:p>
          <a:p>
            <a:pPr marL="0" indent="0">
              <a:buNone/>
            </a:pPr>
            <a:r>
              <a:rPr lang="nl-BE" dirty="0"/>
              <a:t>zij=ze</a:t>
            </a:r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92C7A95A-90FF-476C-947D-E7E3C2D16FB8}"/>
              </a:ext>
            </a:extLst>
          </p:cNvPr>
          <p:cNvSpPr txBox="1"/>
          <p:nvPr/>
        </p:nvSpPr>
        <p:spPr>
          <a:xfrm>
            <a:off x="2681177" y="2349907"/>
            <a:ext cx="1965251" cy="357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heb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hebt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hebt/heeft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heeft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hebben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hebben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hebben</a:t>
            </a:r>
          </a:p>
        </p:txBody>
      </p:sp>
      <p:sp>
        <p:nvSpPr>
          <p:cNvPr id="5" name="Tekstvak 4">
            <a:extLst>
              <a:ext uri="{FF2B5EF4-FFF2-40B4-BE49-F238E27FC236}">
                <a16:creationId xmlns:a16="http://schemas.microsoft.com/office/drawing/2014/main" id="{4F1090F6-3C6D-4625-92A6-9CFA3A858F05}"/>
              </a:ext>
            </a:extLst>
          </p:cNvPr>
          <p:cNvSpPr txBox="1"/>
          <p:nvPr/>
        </p:nvSpPr>
        <p:spPr>
          <a:xfrm>
            <a:off x="6275204" y="2379165"/>
            <a:ext cx="1965251" cy="35763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bent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is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zijn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zijn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zijn</a:t>
            </a:r>
          </a:p>
        </p:txBody>
      </p:sp>
      <p:sp>
        <p:nvSpPr>
          <p:cNvPr id="8" name="Titel 1">
            <a:extLst>
              <a:ext uri="{FF2B5EF4-FFF2-40B4-BE49-F238E27FC236}">
                <a16:creationId xmlns:a16="http://schemas.microsoft.com/office/drawing/2014/main" id="{9578235C-89DC-404D-BA8B-6D4D94A41D46}"/>
              </a:ext>
            </a:extLst>
          </p:cNvPr>
          <p:cNvSpPr txBox="1">
            <a:spLocks/>
          </p:cNvSpPr>
          <p:nvPr/>
        </p:nvSpPr>
        <p:spPr>
          <a:xfrm>
            <a:off x="657224" y="499533"/>
            <a:ext cx="10772775" cy="16581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85000"/>
              </a:lnSpc>
              <a:spcBef>
                <a:spcPct val="0"/>
              </a:spcBef>
              <a:buNone/>
              <a:defRPr sz="5400" kern="1200" spc="-12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85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5400" b="0" i="0" u="none" strike="noStrike" kern="1200" cap="none" spc="-12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 Light" panose="020F0302020204030204"/>
                <a:ea typeface="+mj-ea"/>
                <a:cs typeface="+mj-cs"/>
              </a:rPr>
              <a:t>Het perfectum</a:t>
            </a:r>
            <a:endParaRPr kumimoji="0" lang="nl-BE" sz="5400" b="0" i="0" u="none" strike="noStrike" kern="1200" cap="none" spc="-12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9" name="Tekstvak 8">
            <a:extLst>
              <a:ext uri="{FF2B5EF4-FFF2-40B4-BE49-F238E27FC236}">
                <a16:creationId xmlns:a16="http://schemas.microsoft.com/office/drawing/2014/main" id="{8932BC79-523E-48BD-B926-C8D40CDD4D44}"/>
              </a:ext>
            </a:extLst>
          </p:cNvPr>
          <p:cNvSpPr txBox="1"/>
          <p:nvPr/>
        </p:nvSpPr>
        <p:spPr>
          <a:xfrm>
            <a:off x="9568070" y="136913"/>
            <a:ext cx="2487944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Syllabus </a:t>
            </a:r>
            <a:r>
              <a:rPr lang="nl-BE" sz="2800" dirty="0">
                <a:solidFill>
                  <a:schemeClr val="bg1"/>
                </a:solidFill>
              </a:rPr>
              <a:t>p. 103</a:t>
            </a:r>
          </a:p>
        </p:txBody>
      </p:sp>
      <p:sp>
        <p:nvSpPr>
          <p:cNvPr id="10" name="Tekstvak 9">
            <a:extLst>
              <a:ext uri="{FF2B5EF4-FFF2-40B4-BE49-F238E27FC236}">
                <a16:creationId xmlns:a16="http://schemas.microsoft.com/office/drawing/2014/main" id="{2022EBF4-46F2-4E57-A527-15FADA9CBC16}"/>
              </a:ext>
            </a:extLst>
          </p:cNvPr>
          <p:cNvSpPr txBox="1"/>
          <p:nvPr/>
        </p:nvSpPr>
        <p:spPr>
          <a:xfrm>
            <a:off x="8240456" y="3024554"/>
            <a:ext cx="318954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nl-NL" sz="3600" dirty="0"/>
              <a:t>+ PARTICIPIUM</a:t>
            </a:r>
            <a:endParaRPr lang="nl-BE" sz="3600" dirty="0"/>
          </a:p>
        </p:txBody>
      </p:sp>
    </p:spTree>
    <p:extLst>
      <p:ext uri="{BB962C8B-B14F-4D97-AF65-F5344CB8AC3E}">
        <p14:creationId xmlns:p14="http://schemas.microsoft.com/office/powerpoint/2010/main" val="1746485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  <p:bldP spid="5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0B0969B-9A15-4A59-8B1B-88CAB6D75C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NL" dirty="0"/>
              <a:t>Stef Bos – </a:t>
            </a:r>
            <a:r>
              <a:rPr lang="nl-NL" i="1" dirty="0"/>
              <a:t>M’n hart gevolgd</a:t>
            </a:r>
            <a:endParaRPr lang="nl-BE" dirty="0"/>
          </a:p>
        </p:txBody>
      </p:sp>
      <p:sp>
        <p:nvSpPr>
          <p:cNvPr id="4" name="Tekstvak 3">
            <a:extLst>
              <a:ext uri="{FF2B5EF4-FFF2-40B4-BE49-F238E27FC236}">
                <a16:creationId xmlns:a16="http://schemas.microsoft.com/office/drawing/2014/main" id="{32225410-67FF-48C2-82C4-63405ABF5D19}"/>
              </a:ext>
            </a:extLst>
          </p:cNvPr>
          <p:cNvSpPr txBox="1"/>
          <p:nvPr/>
        </p:nvSpPr>
        <p:spPr>
          <a:xfrm>
            <a:off x="9495692" y="126027"/>
            <a:ext cx="2560321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b="1" i="1" dirty="0">
                <a:solidFill>
                  <a:schemeClr val="bg1"/>
                </a:solidFill>
              </a:rPr>
              <a:t>Syllabus </a:t>
            </a:r>
            <a:r>
              <a:rPr lang="nl-BE" sz="2800" b="1" dirty="0">
                <a:solidFill>
                  <a:schemeClr val="bg1"/>
                </a:solidFill>
              </a:rPr>
              <a:t>p. 102</a:t>
            </a:r>
          </a:p>
        </p:txBody>
      </p:sp>
      <p:sp>
        <p:nvSpPr>
          <p:cNvPr id="5" name="Tijdelijke aanduiding voor inhoud 2">
            <a:extLst>
              <a:ext uri="{FF2B5EF4-FFF2-40B4-BE49-F238E27FC236}">
                <a16:creationId xmlns:a16="http://schemas.microsoft.com/office/drawing/2014/main" id="{7B0BAF63-0BE0-43ED-A315-AFBA59261375}"/>
              </a:ext>
            </a:extLst>
          </p:cNvPr>
          <p:cNvSpPr txBox="1">
            <a:spLocks/>
          </p:cNvSpPr>
          <p:nvPr/>
        </p:nvSpPr>
        <p:spPr>
          <a:xfrm>
            <a:off x="762001" y="1690688"/>
            <a:ext cx="10515600" cy="516731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Ik kom uit een land van schreeuwers</a:t>
            </a:r>
            <a:b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Ik heb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geleerd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(leren) hier om stil te zijn</a:t>
            </a:r>
            <a:b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Wat niet wil zeggen dat ik zal zwijgen</a:t>
            </a:r>
            <a:b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</a:b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Als mensen elkaar haten alleen omdat ze anders zijn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Ik heb de liefde hier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gevonden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(vinden)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Ik ben alleen m'n hart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gevolgd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(volgen)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Zo ben ik hier 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terechtgekomen</a:t>
            </a: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(terechtkomen)</a:t>
            </a:r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nl-BE" sz="2800" b="0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…</a:t>
            </a:r>
          </a:p>
        </p:txBody>
      </p:sp>
      <p:pic>
        <p:nvPicPr>
          <p:cNvPr id="6" name="M'n hart gevolgd">
            <a:hlinkClick r:id="" action="ppaction://media"/>
            <a:extLst>
              <a:ext uri="{FF2B5EF4-FFF2-40B4-BE49-F238E27FC236}">
                <a16:creationId xmlns:a16="http://schemas.microsoft.com/office/drawing/2014/main" id="{BE60D2EA-C1AA-4796-A2AE-0788860737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095914" y="31991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5303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10000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5" grpId="0" uiExpand="1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140516-A3D4-4E76-B051-71C2C32000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nl-BE" dirty="0">
                <a:solidFill>
                  <a:srgbClr val="0070C0"/>
                </a:solidFill>
              </a:rPr>
              <a:t>Het perfectum met hebben en zijn</a:t>
            </a:r>
          </a:p>
        </p:txBody>
      </p:sp>
      <p:sp>
        <p:nvSpPr>
          <p:cNvPr id="4" name="Tijdelijke aanduiding voor inhoud 4">
            <a:extLst>
              <a:ext uri="{FF2B5EF4-FFF2-40B4-BE49-F238E27FC236}">
                <a16:creationId xmlns:a16="http://schemas.microsoft.com/office/drawing/2014/main" id="{513B4F1C-67A7-4740-9A8A-2B5E7D4B9DB3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u="sng" dirty="0"/>
              <a:t>De meeste</a:t>
            </a:r>
            <a:r>
              <a:rPr lang="nl-BE" dirty="0"/>
              <a:t> verba: altijd + </a:t>
            </a:r>
            <a:r>
              <a:rPr lang="nl-BE" i="1" dirty="0"/>
              <a:t>hebben</a:t>
            </a:r>
          </a:p>
          <a:p>
            <a:pPr marL="0" indent="0">
              <a:buFont typeface="Arial" pitchFamily="34" charset="0"/>
              <a:buNone/>
            </a:pPr>
            <a:endParaRPr lang="nl-BE" u="sng" dirty="0"/>
          </a:p>
          <a:p>
            <a:pPr marL="0" indent="0" algn="ctr">
              <a:buFont typeface="Arial" pitchFamily="34" charset="0"/>
              <a:buNone/>
            </a:pPr>
            <a:r>
              <a:rPr lang="nl-BE" dirty="0">
                <a:highlight>
                  <a:srgbClr val="FFFF00"/>
                </a:highlight>
              </a:rPr>
              <a:t>alle andere verba!</a:t>
            </a:r>
          </a:p>
        </p:txBody>
      </p:sp>
      <p:sp>
        <p:nvSpPr>
          <p:cNvPr id="5" name="Tijdelijke aanduiding voor inhoud 5">
            <a:extLst>
              <a:ext uri="{FF2B5EF4-FFF2-40B4-BE49-F238E27FC236}">
                <a16:creationId xmlns:a16="http://schemas.microsoft.com/office/drawing/2014/main" id="{17D07D4F-597C-47A2-A511-5B23E38824E5}"/>
              </a:ext>
            </a:extLst>
          </p:cNvPr>
          <p:cNvSpPr txBox="1">
            <a:spLocks/>
          </p:cNvSpPr>
          <p:nvPr/>
        </p:nvSpPr>
        <p:spPr>
          <a:xfrm>
            <a:off x="6172200" y="1825624"/>
            <a:ext cx="5181600" cy="5032375"/>
          </a:xfrm>
          <a:prstGeom prst="rect">
            <a:avLst/>
          </a:prstGeom>
        </p:spPr>
        <p:txBody>
          <a:bodyPr>
            <a:normAutofit fontScale="92500" lnSpcReduction="10000"/>
          </a:bodyPr>
          <a:lstStyle>
            <a:lvl1pPr marL="91440" indent="-91440" algn="l" defTabSz="914400" rtl="0" eaLnBrk="1" latinLnBrk="0" hangingPunct="1">
              <a:lnSpc>
                <a:spcPct val="85000"/>
              </a:lnSpc>
              <a:spcBef>
                <a:spcPts val="13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7472" indent="-3429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4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8640" indent="-54864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2000" i="1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22960" indent="-82296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97280" indent="-109728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2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4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6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800000" indent="-228600" algn="l" defTabSz="914400" rtl="0" eaLnBrk="1" latinLnBrk="0" hangingPunct="1">
              <a:lnSpc>
                <a:spcPct val="85000"/>
              </a:lnSpc>
              <a:spcBef>
                <a:spcPts val="600"/>
              </a:spcBef>
              <a:buFont typeface="Arial" pitchFamily="34" charset="0"/>
              <a:buChar char=" 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itchFamily="34" charset="0"/>
              <a:buNone/>
            </a:pPr>
            <a:r>
              <a:rPr lang="nl-BE" u="sng" dirty="0"/>
              <a:t>Sommige</a:t>
            </a:r>
            <a:r>
              <a:rPr lang="nl-BE" dirty="0"/>
              <a:t> verba: altijd + </a:t>
            </a:r>
            <a:r>
              <a:rPr lang="nl-BE" i="1" dirty="0"/>
              <a:t>zijn</a:t>
            </a:r>
            <a:endParaRPr lang="nl-BE" u="sng" dirty="0"/>
          </a:p>
          <a:p>
            <a:pPr marL="0" indent="0" algn="ctr">
              <a:buFont typeface="Arial" pitchFamily="34" charset="0"/>
              <a:buNone/>
            </a:pP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Ik </a:t>
            </a:r>
            <a:r>
              <a:rPr lang="nl-BE" b="1" dirty="0">
                <a:highlight>
                  <a:srgbClr val="FFFF00"/>
                </a:highlight>
                <a:sym typeface="Wingdings" panose="05000000000000000000" pitchFamily="2" charset="2"/>
              </a:rPr>
              <a:t>ben </a:t>
            </a: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getrouwd.</a:t>
            </a:r>
          </a:p>
          <a:p>
            <a:pPr marL="0" indent="0" algn="ctr">
              <a:buFont typeface="Arial" pitchFamily="34" charset="0"/>
              <a:buNone/>
            </a:pP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Jij </a:t>
            </a:r>
            <a:r>
              <a:rPr lang="nl-BE" b="1" dirty="0">
                <a:highlight>
                  <a:srgbClr val="FFFF00"/>
                </a:highlight>
                <a:sym typeface="Wingdings" panose="05000000000000000000" pitchFamily="2" charset="2"/>
              </a:rPr>
              <a:t>bent</a:t>
            </a: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 gescheiden.</a:t>
            </a:r>
          </a:p>
          <a:p>
            <a:pPr marL="0" indent="0" algn="ctr">
              <a:buFont typeface="Arial" pitchFamily="34" charset="0"/>
              <a:buNone/>
            </a:pP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Hij </a:t>
            </a:r>
            <a:r>
              <a:rPr lang="nl-BE" b="1" dirty="0">
                <a:highlight>
                  <a:srgbClr val="FFFF00"/>
                </a:highlight>
                <a:sym typeface="Wingdings" panose="05000000000000000000" pitchFamily="2" charset="2"/>
              </a:rPr>
              <a:t>is</a:t>
            </a: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 geboren.</a:t>
            </a:r>
          </a:p>
          <a:p>
            <a:pPr marL="0" indent="0" algn="ctr">
              <a:buFont typeface="Arial" pitchFamily="34" charset="0"/>
              <a:buNone/>
            </a:pP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Zij </a:t>
            </a:r>
            <a:r>
              <a:rPr lang="nl-BE" b="1" dirty="0">
                <a:highlight>
                  <a:srgbClr val="FFFF00"/>
                </a:highlight>
                <a:sym typeface="Wingdings" panose="05000000000000000000" pitchFamily="2" charset="2"/>
              </a:rPr>
              <a:t>is</a:t>
            </a: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 naar België gekomen.</a:t>
            </a:r>
          </a:p>
          <a:p>
            <a:pPr marL="0" indent="0" algn="ctr">
              <a:buFont typeface="Arial" pitchFamily="34" charset="0"/>
              <a:buNone/>
            </a:pP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Wij </a:t>
            </a:r>
            <a:r>
              <a:rPr lang="nl-BE" b="1" dirty="0">
                <a:highlight>
                  <a:srgbClr val="FFFF00"/>
                </a:highlight>
                <a:sym typeface="Wingdings" panose="05000000000000000000" pitchFamily="2" charset="2"/>
              </a:rPr>
              <a:t>zijn</a:t>
            </a: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 niet op reis gegaan/geweest.</a:t>
            </a:r>
          </a:p>
          <a:p>
            <a:pPr marL="0" indent="0" algn="ctr">
              <a:buFont typeface="Arial" pitchFamily="34" charset="0"/>
              <a:buNone/>
            </a:pP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Wij </a:t>
            </a:r>
            <a:r>
              <a:rPr lang="nl-BE" b="1" dirty="0">
                <a:highlight>
                  <a:srgbClr val="FFFF00"/>
                </a:highlight>
                <a:sym typeface="Wingdings" panose="05000000000000000000" pitchFamily="2" charset="2"/>
              </a:rPr>
              <a:t>zijn </a:t>
            </a: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thuisgebleven.</a:t>
            </a:r>
          </a:p>
          <a:p>
            <a:pPr marL="0" indent="0" algn="ctr">
              <a:buFont typeface="Arial" pitchFamily="34" charset="0"/>
              <a:buNone/>
            </a:pP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Jullie </a:t>
            </a:r>
            <a:r>
              <a:rPr lang="nl-BE" b="1" dirty="0">
                <a:highlight>
                  <a:srgbClr val="FFFF00"/>
                </a:highlight>
                <a:sym typeface="Wingdings" panose="05000000000000000000" pitchFamily="2" charset="2"/>
              </a:rPr>
              <a:t>zijn</a:t>
            </a: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 naar België verhuisd.</a:t>
            </a:r>
          </a:p>
          <a:p>
            <a:pPr marL="0" indent="0" algn="ctr">
              <a:buFont typeface="Arial" pitchFamily="34" charset="0"/>
              <a:buNone/>
            </a:pP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Zij </a:t>
            </a:r>
            <a:r>
              <a:rPr lang="nl-BE" b="1" dirty="0">
                <a:highlight>
                  <a:srgbClr val="FFFF00"/>
                </a:highlight>
                <a:sym typeface="Wingdings" panose="05000000000000000000" pitchFamily="2" charset="2"/>
              </a:rPr>
              <a:t>zijn</a:t>
            </a:r>
            <a:r>
              <a:rPr lang="nl-BE" dirty="0">
                <a:highlight>
                  <a:srgbClr val="FFFF00"/>
                </a:highlight>
                <a:sym typeface="Wingdings" panose="05000000000000000000" pitchFamily="2" charset="2"/>
              </a:rPr>
              <a:t> vroeg opgestaan.</a:t>
            </a:r>
          </a:p>
          <a:p>
            <a:pPr marL="0" indent="0" algn="ctr">
              <a:buFont typeface="Arial" pitchFamily="34" charset="0"/>
              <a:buNone/>
            </a:pPr>
            <a:endParaRPr lang="nl-BE" dirty="0">
              <a:highlight>
                <a:srgbClr val="FFFF00"/>
              </a:highlight>
              <a:sym typeface="Wingdings" panose="05000000000000000000" pitchFamily="2" charset="2"/>
            </a:endParaRPr>
          </a:p>
          <a:p>
            <a:pPr marL="0" indent="0">
              <a:buFont typeface="Arial" pitchFamily="34" charset="0"/>
              <a:buNone/>
            </a:pPr>
            <a:r>
              <a:rPr lang="nl-BE" dirty="0">
                <a:sym typeface="Wingdings" panose="05000000000000000000" pitchFamily="2" charset="2"/>
              </a:rPr>
              <a:t>(+ vallen, worden, verjaren, beginnen, starten, stoppen, vertrekken, …)</a:t>
            </a:r>
          </a:p>
          <a:p>
            <a:pPr marL="0" indent="0" algn="ctr">
              <a:buFont typeface="Arial" pitchFamily="34" charset="0"/>
              <a:buNone/>
            </a:pPr>
            <a:endParaRPr lang="nl-BE" dirty="0">
              <a:sym typeface="Wingdings" panose="05000000000000000000" pitchFamily="2" charset="2"/>
            </a:endParaRPr>
          </a:p>
          <a:p>
            <a:pPr marL="0" indent="0" algn="ctr">
              <a:buFont typeface="Arial" pitchFamily="34" charset="0"/>
              <a:buNone/>
            </a:pPr>
            <a:endParaRPr lang="nl-BE" dirty="0"/>
          </a:p>
        </p:txBody>
      </p:sp>
      <p:sp>
        <p:nvSpPr>
          <p:cNvPr id="6" name="Tekstvak 5">
            <a:extLst>
              <a:ext uri="{FF2B5EF4-FFF2-40B4-BE49-F238E27FC236}">
                <a16:creationId xmlns:a16="http://schemas.microsoft.com/office/drawing/2014/main" id="{B8A3F66A-D86F-4455-99F1-E22234F4D255}"/>
              </a:ext>
            </a:extLst>
          </p:cNvPr>
          <p:cNvSpPr txBox="1"/>
          <p:nvPr/>
        </p:nvSpPr>
        <p:spPr>
          <a:xfrm>
            <a:off x="8545286" y="141376"/>
            <a:ext cx="3327845" cy="830997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400" i="1" dirty="0">
                <a:solidFill>
                  <a:schemeClr val="bg1"/>
                </a:solidFill>
              </a:rPr>
              <a:t>Syllabus p. 103</a:t>
            </a:r>
          </a:p>
          <a:p>
            <a:r>
              <a:rPr lang="nl-BE" sz="2400" i="1" dirty="0">
                <a:solidFill>
                  <a:schemeClr val="bg1"/>
                </a:solidFill>
              </a:rPr>
              <a:t>Zo Gezegd </a:t>
            </a:r>
            <a:r>
              <a:rPr lang="nl-BE" sz="2400" dirty="0">
                <a:solidFill>
                  <a:schemeClr val="bg1"/>
                </a:solidFill>
              </a:rPr>
              <a:t>p. 165 - 166</a:t>
            </a:r>
          </a:p>
        </p:txBody>
      </p:sp>
    </p:spTree>
    <p:extLst>
      <p:ext uri="{BB962C8B-B14F-4D97-AF65-F5344CB8AC3E}">
        <p14:creationId xmlns:p14="http://schemas.microsoft.com/office/powerpoint/2010/main" val="25342406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fbeelding 1">
            <a:extLst>
              <a:ext uri="{FF2B5EF4-FFF2-40B4-BE49-F238E27FC236}">
                <a16:creationId xmlns:a16="http://schemas.microsoft.com/office/drawing/2014/main" id="{EBB83E1F-E9AB-4A52-96D5-8992EDDA59A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3214" t="26444" r="19404" b="18503"/>
          <a:stretch/>
        </p:blipFill>
        <p:spPr>
          <a:xfrm>
            <a:off x="1270000" y="1493848"/>
            <a:ext cx="9652000" cy="5206473"/>
          </a:xfrm>
          <a:prstGeom prst="rect">
            <a:avLst/>
          </a:prstGeom>
        </p:spPr>
      </p:pic>
      <p:sp>
        <p:nvSpPr>
          <p:cNvPr id="4" name="Tekstvak 3">
            <a:extLst>
              <a:ext uri="{FF2B5EF4-FFF2-40B4-BE49-F238E27FC236}">
                <a16:creationId xmlns:a16="http://schemas.microsoft.com/office/drawing/2014/main" id="{5936D77E-0846-4ECA-B228-96A6C22F13C1}"/>
              </a:ext>
            </a:extLst>
          </p:cNvPr>
          <p:cNvSpPr txBox="1"/>
          <p:nvPr/>
        </p:nvSpPr>
        <p:spPr>
          <a:xfrm>
            <a:off x="9495692" y="126027"/>
            <a:ext cx="2560321" cy="523220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nl-BE" sz="2800" dirty="0">
                <a:solidFill>
                  <a:schemeClr val="bg1"/>
                </a:solidFill>
              </a:rPr>
              <a:t> </a:t>
            </a:r>
            <a:r>
              <a:rPr lang="nl-BE" sz="2800" i="1" dirty="0">
                <a:solidFill>
                  <a:schemeClr val="bg1"/>
                </a:solidFill>
              </a:rPr>
              <a:t>Syllabus </a:t>
            </a:r>
            <a:r>
              <a:rPr lang="nl-BE" sz="2800" dirty="0">
                <a:solidFill>
                  <a:schemeClr val="bg1"/>
                </a:solidFill>
              </a:rPr>
              <a:t>p. 103</a:t>
            </a:r>
          </a:p>
        </p:txBody>
      </p:sp>
      <p:sp>
        <p:nvSpPr>
          <p:cNvPr id="5" name="Titel 1">
            <a:extLst>
              <a:ext uri="{FF2B5EF4-FFF2-40B4-BE49-F238E27FC236}">
                <a16:creationId xmlns:a16="http://schemas.microsoft.com/office/drawing/2014/main" id="{590254C2-42C1-472F-8BF8-6A04308A72CC}"/>
              </a:ext>
            </a:extLst>
          </p:cNvPr>
          <p:cNvSpPr txBox="1">
            <a:spLocks/>
          </p:cNvSpPr>
          <p:nvPr/>
        </p:nvSpPr>
        <p:spPr>
          <a:xfrm>
            <a:off x="838200" y="649247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nl-BE" dirty="0">
                <a:solidFill>
                  <a:srgbClr val="0070C0"/>
                </a:solidFill>
              </a:rPr>
              <a:t>Het perfectum met zijn</a:t>
            </a:r>
          </a:p>
        </p:txBody>
      </p:sp>
    </p:spTree>
    <p:extLst>
      <p:ext uri="{BB962C8B-B14F-4D97-AF65-F5344CB8AC3E}">
        <p14:creationId xmlns:p14="http://schemas.microsoft.com/office/powerpoint/2010/main" val="2190776138"/>
      </p:ext>
    </p:extLst>
  </p:cSld>
  <p:clrMapOvr>
    <a:masterClrMapping/>
  </p:clrMapOvr>
</p:sld>
</file>

<file path=ppt/theme/theme1.xml><?xml version="1.0" encoding="utf-8"?>
<a:theme xmlns:a="http://schemas.openxmlformats.org/drawingml/2006/main" name="Metropolitan">
  <a:themeElements>
    <a:clrScheme name="Metropolitan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Metropolitan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Metropolitan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00000"/>
                <a:lumMod val="110000"/>
              </a:schemeClr>
            </a:gs>
            <a:gs pos="50000">
              <a:schemeClr val="phClr">
                <a:tint val="75000"/>
                <a:satMod val="101000"/>
                <a:lumMod val="105000"/>
              </a:schemeClr>
            </a:gs>
            <a:gs pos="100000">
              <a:schemeClr val="phClr">
                <a:tint val="82000"/>
                <a:satMod val="104000"/>
                <a:lumMod val="105000"/>
              </a:schemeClr>
            </a:gs>
          </a:gsLst>
          <a:lin ang="27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80000"/>
                <a:satMod val="100000"/>
                <a:lumMod val="99000"/>
              </a:schemeClr>
            </a:gs>
          </a:gsLst>
          <a:lin ang="27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solidFill>
          <a:schemeClr val="phClr">
            <a:shade val="95000"/>
            <a:satMod val="17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tropolitan" id="{4C5440D6-04D2-4954-96CF-F251137069B2}" vid="{0941A018-FB9B-4401-A32C-7E04526866E0}"/>
    </a:ext>
  </a:extLst>
</a:theme>
</file>

<file path=ppt/theme/theme2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C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LT" id="{E8398563-2CBD-4BA8-A800-C234F8C1D341}" vid="{C7C8C20E-FFFD-457C-8CC1-51BE60C73F44}"/>
    </a:ext>
  </a:extLst>
</a:theme>
</file>

<file path=ppt/theme/theme4.xml><?xml version="1.0" encoding="utf-8"?>
<a:theme xmlns:a="http://schemas.openxmlformats.org/drawingml/2006/main" name="Kantoorth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5D61FF2049BBC45899CC4D5815A426C" ma:contentTypeVersion="13" ma:contentTypeDescription="Een nieuw document maken." ma:contentTypeScope="" ma:versionID="e319d00aa410b6df2964199484ba2520">
  <xsd:schema xmlns:xsd="http://www.w3.org/2001/XMLSchema" xmlns:xs="http://www.w3.org/2001/XMLSchema" xmlns:p="http://schemas.microsoft.com/office/2006/metadata/properties" xmlns:ns2="f94f30ad-4564-4a12-8cdb-4701d4fe11fc" xmlns:ns3="16d2a6fd-482a-4c06-8039-46779b8c15c8" targetNamespace="http://schemas.microsoft.com/office/2006/metadata/properties" ma:root="true" ma:fieldsID="1a0c4339c2f421c3aa40ee284462e1a4" ns2:_="" ns3:_="">
    <xsd:import namespace="f94f30ad-4564-4a12-8cdb-4701d4fe11fc"/>
    <xsd:import namespace="16d2a6fd-482a-4c06-8039-46779b8c15c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DateTaken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94f30ad-4564-4a12-8cdb-4701d4fe11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0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  <xsd:element name="MediaLengthInSeconds" ma:index="20" nillable="true" ma:displayName="Length (seconds)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d2a6fd-482a-4c06-8039-46779b8c15c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Gedeeld met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Gedeeld met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oudstyp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8C0229A-3E4F-481C-B9B7-161000229DF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f94f30ad-4564-4a12-8cdb-4701d4fe11fc"/>
    <ds:schemaRef ds:uri="16d2a6fd-482a-4c06-8039-46779b8c15c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44C59C7-1801-4EFE-94FA-8FD735A1506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D364C4B5-2C14-432C-B968-EB313BDED43D}">
  <ds:schemaRefs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2036</TotalTime>
  <Words>2110</Words>
  <Application>Microsoft Office PowerPoint</Application>
  <PresentationFormat>Widescreen</PresentationFormat>
  <Paragraphs>393</Paragraphs>
  <Slides>42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42</vt:i4>
      </vt:variant>
    </vt:vector>
  </HeadingPairs>
  <TitlesOfParts>
    <vt:vector size="50" baseType="lpstr">
      <vt:lpstr>Arial</vt:lpstr>
      <vt:lpstr>Calibri</vt:lpstr>
      <vt:lpstr>Calibri Light</vt:lpstr>
      <vt:lpstr>Cambria</vt:lpstr>
      <vt:lpstr>Tahoma</vt:lpstr>
      <vt:lpstr>Metropolitan</vt:lpstr>
      <vt:lpstr>Kantoorthema</vt:lpstr>
      <vt:lpstr>CLT</vt:lpstr>
      <vt:lpstr>PowerPoint Presentation</vt:lpstr>
      <vt:lpstr>Deel 1: Heb jij een grote familie? Zo Gezegd mondeling, p. 9-22</vt:lpstr>
      <vt:lpstr>PowerPoint Presentation</vt:lpstr>
      <vt:lpstr>Leven en gestorven zijn</vt:lpstr>
      <vt:lpstr>PowerPoint Presentation</vt:lpstr>
      <vt:lpstr>PowerPoint Presentation</vt:lpstr>
      <vt:lpstr>Stef Bos – M’n hart gevolgd</vt:lpstr>
      <vt:lpstr>Het perfectum met hebben en zijn</vt:lpstr>
      <vt:lpstr>PowerPoint Presentation</vt:lpstr>
      <vt:lpstr>Het participium: ge + stam + t/d</vt:lpstr>
      <vt:lpstr>Oefening b: combineer</vt:lpstr>
      <vt:lpstr>Het participium: uitzonderingen</vt:lpstr>
      <vt:lpstr>PowerPoint Presentation</vt:lpstr>
      <vt:lpstr>Scheidbare (separabele) verba</vt:lpstr>
      <vt:lpstr>Scheidbare (separabele) verba</vt:lpstr>
      <vt:lpstr>Schrijf de juiste vorm van de verba in de rechterkolom</vt:lpstr>
      <vt:lpstr>Extra oefenen?</vt:lpstr>
      <vt:lpstr>Waystage 1.2. verkort (80u)</vt:lpstr>
      <vt:lpstr>Deel 1: Wie is de kampioen? Zo Gezegd schriftelijk, p. 9-22</vt:lpstr>
      <vt:lpstr>PowerPoint Presentation</vt:lpstr>
      <vt:lpstr>Wie … van de klas?</vt:lpstr>
      <vt:lpstr>PowerPoint Presentation</vt:lpstr>
      <vt:lpstr>Vergelijken</vt:lpstr>
      <vt:lpstr>Vergelijken</vt:lpstr>
      <vt:lpstr>PowerPoint Presentation</vt:lpstr>
      <vt:lpstr>e Vul in met de vormen van groot – snel – zwaar – lang – laag – duur – kort – traag – goedkoop – klein – licht.</vt:lpstr>
      <vt:lpstr>PowerPoint Presentation</vt:lpstr>
      <vt:lpstr>f Vul in met … </vt:lpstr>
      <vt:lpstr>Regelmatige vormen</vt:lpstr>
      <vt:lpstr>Onregelmatige vormen</vt:lpstr>
      <vt:lpstr>Maak een vergelijking</vt:lpstr>
      <vt:lpstr>Maak een vergelijking</vt:lpstr>
      <vt:lpstr>Maak een vergelijking </vt:lpstr>
      <vt:lpstr>Spelling van de comparatief</vt:lpstr>
      <vt:lpstr>Spelling van de comparatief</vt:lpstr>
      <vt:lpstr>Spelling van de comparatief</vt:lpstr>
      <vt:lpstr>Spelling van de comparatief </vt:lpstr>
      <vt:lpstr>Spelling van de comparatief</vt:lpstr>
      <vt:lpstr>Lees de krantenartikels</vt:lpstr>
      <vt:lpstr>Lees de krantenartikels</vt:lpstr>
      <vt:lpstr>Quiz: had je gelijk?</vt:lpstr>
      <vt:lpstr>Zelfstandig werk (thuis)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Waystage 1.2. verkort (80u)</dc:title>
  <dc:creator>Eyckmans, Ella</dc:creator>
  <cp:lastModifiedBy>Gotink, Kilian</cp:lastModifiedBy>
  <cp:revision>18</cp:revision>
  <dcterms:created xsi:type="dcterms:W3CDTF">2020-09-27T12:17:15Z</dcterms:created>
  <dcterms:modified xsi:type="dcterms:W3CDTF">2023-10-11T18:34:41Z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0x010100B5D61FF2049BBC45899CC4D5815A426C</vt:lpwstr>
  </property>
</Properties>
</file>